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4"/>
  </p:sldMasterIdLst>
  <p:notesMasterIdLst>
    <p:notesMasterId r:id="rId16"/>
  </p:notesMasterIdLst>
  <p:sldIdLst>
    <p:sldId id="280" r:id="rId5"/>
    <p:sldId id="556" r:id="rId6"/>
    <p:sldId id="557" r:id="rId7"/>
    <p:sldId id="558" r:id="rId8"/>
    <p:sldId id="286" r:id="rId9"/>
    <p:sldId id="555" r:id="rId10"/>
    <p:sldId id="281" r:id="rId11"/>
    <p:sldId id="287" r:id="rId12"/>
    <p:sldId id="559" r:id="rId13"/>
    <p:sldId id="560" r:id="rId14"/>
    <p:sldId id="561" r:id="rId1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1D45"/>
    <a:srgbClr val="AC145A"/>
    <a:srgbClr val="E57200"/>
    <a:srgbClr val="642F6C"/>
    <a:srgbClr val="3C1053"/>
    <a:srgbClr val="003865"/>
    <a:srgbClr val="DC4405"/>
    <a:srgbClr val="F2A900"/>
    <a:srgbClr val="006298"/>
    <a:srgbClr val="FFC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CE80B-4EAE-6EB7-F52C-CFCB86B01A55}" v="2" dt="2023-04-25T20:09:45.379"/>
    <p1510:client id="{CA2249D3-D82F-4B27-9E4D-8B6D6CAF3755}" v="170" dt="2023-04-25T21:34:51.598"/>
    <p1510:client id="{DEDE39F5-B275-7A26-7877-3067E7108B34}" v="22" dt="2023-04-25T20:34:12.070"/>
    <p1510:client id="{ED2FD7C6-6F77-4D21-9180-B257B234EDD7}" v="77" dt="2023-04-25T20:43:50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726" autoAdjust="0"/>
  </p:normalViewPr>
  <p:slideViewPr>
    <p:cSldViewPr snapToGrid="0">
      <p:cViewPr varScale="1">
        <p:scale>
          <a:sx n="83" d="100"/>
          <a:sy n="83" d="100"/>
        </p:scale>
        <p:origin x="18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Kaiser" userId="S::akaiser_islengineering.com#ext#@calgarycity.onmicrosoft.com::7059cc6c-bb2c-4907-8a85-b49181639416" providerId="AD" clId="Web-{1913564F-D9AC-D861-FB3A-CA0B9A66F1C0}"/>
    <pc:docChg chg="modSld">
      <pc:chgData name="Amanda Kaiser" userId="S::akaiser_islengineering.com#ext#@calgarycity.onmicrosoft.com::7059cc6c-bb2c-4907-8a85-b49181639416" providerId="AD" clId="Web-{1913564F-D9AC-D861-FB3A-CA0B9A66F1C0}" dt="2023-04-27T17:57:04.418" v="2"/>
      <pc:docMkLst>
        <pc:docMk/>
      </pc:docMkLst>
      <pc:sldChg chg="modNotes">
        <pc:chgData name="Amanda Kaiser" userId="S::akaiser_islengineering.com#ext#@calgarycity.onmicrosoft.com::7059cc6c-bb2c-4907-8a85-b49181639416" providerId="AD" clId="Web-{1913564F-D9AC-D861-FB3A-CA0B9A66F1C0}" dt="2023-04-27T17:57:04.418" v="2"/>
        <pc:sldMkLst>
          <pc:docMk/>
          <pc:sldMk cId="1173765799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58BDE81-735B-4840-9A10-658418D6367C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13081FA-F533-8E49-AB55-6AD3F809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7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95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72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16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52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E4C071-A441-4912-B55F-4CD5CC1B7F72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8965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23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03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410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28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92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081FA-F533-8E49-AB55-6AD3F8091F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71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Identif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25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9B12C3B-C51B-DF47-808A-91E555726F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"/>
            <a:ext cx="9144000" cy="46100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US" sz="1200"/>
              <a:t>Click on this icon </a:t>
            </a:r>
            <a:br>
              <a:rPr lang="en-US" sz="1200"/>
            </a:br>
            <a:r>
              <a:rPr lang="en-US" sz="1200"/>
              <a:t>to select new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BB43D6-D246-5442-8C68-23E30FCBC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4" y="4939346"/>
            <a:ext cx="6895580" cy="679559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600" b="1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EE6C6FE-911B-104A-9187-117D672B5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55064" y="5669674"/>
            <a:ext cx="6904486" cy="808599"/>
          </a:xfrm>
          <a:prstGeom prst="rect">
            <a:avLst/>
          </a:prstGeom>
        </p:spPr>
        <p:txBody>
          <a:bodyPr lIns="0"/>
          <a:lstStyle>
            <a:lvl1pPr marL="0" marR="0" indent="0" algn="l" defTabSz="914377" rtl="0" eaLnBrk="1" fontAlgn="auto" latinLnBrk="0" hangingPunct="1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</a:defRPr>
            </a:lvl2pPr>
            <a:lvl3pPr>
              <a:defRPr sz="2000" b="0">
                <a:solidFill>
                  <a:schemeClr val="tx1"/>
                </a:solidFill>
              </a:defRPr>
            </a:lvl3pPr>
            <a:lvl4pPr>
              <a:defRPr sz="2000" b="0">
                <a:solidFill>
                  <a:schemeClr val="tx1"/>
                </a:solidFill>
              </a:defRPr>
            </a:lvl4pPr>
            <a:lvl5pPr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5D22D1-D940-87CA-6B88-5DF7D5E870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2355" y="-8711"/>
            <a:ext cx="1804419" cy="8661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61792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F7A4C-1CE7-0A4C-9842-8F8C03C9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336525D-3A09-1C41-8880-8041673F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3118" y="493776"/>
            <a:ext cx="6895580" cy="125031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Slide title Arial bold 30pt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DD735D-6C3B-FA48-AFBA-1A0010DDF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2908" y="1785941"/>
            <a:ext cx="4585097" cy="493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Slide subtitle Arial bold 24pt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F9AFB87-A0A7-A342-A269-A5AE67F485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2908" y="2354896"/>
            <a:ext cx="4585097" cy="3056351"/>
          </a:xfrm>
          <a:prstGeom prst="rect">
            <a:avLst/>
          </a:prstGeom>
        </p:spPr>
        <p:txBody>
          <a:bodyPr/>
          <a:lstStyle>
            <a:lvl1pPr marL="342891" marR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 sz="2000" b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</a:defRPr>
            </a:lvl2pPr>
            <a:lvl3pPr>
              <a:defRPr sz="2000" b="0">
                <a:solidFill>
                  <a:schemeClr val="tx1"/>
                </a:solidFill>
              </a:defRPr>
            </a:lvl3pPr>
            <a:lvl4pPr>
              <a:defRPr sz="2000" b="0">
                <a:solidFill>
                  <a:schemeClr val="tx1"/>
                </a:solidFill>
              </a:defRPr>
            </a:lvl4pPr>
            <a:lvl5pPr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Copy sentence Arial regular 20pt</a:t>
            </a: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/>
              <a:t>Bullet Arial regular 20pt</a:t>
            </a: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/>
              <a:t>Bullet Arial regular 20pt</a:t>
            </a: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/>
              <a:t>Bullet Arial regular 20pt</a:t>
            </a:r>
          </a:p>
          <a:p>
            <a:pPr lvl="0"/>
            <a:endParaRPr lang="en-US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E7B57006-B0C4-A340-9C8A-BD1527418F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88005" y="1785941"/>
            <a:ext cx="1792844" cy="37750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  <a:br>
              <a:rPr lang="en-US"/>
            </a:br>
            <a:r>
              <a:rPr lang="en-US"/>
              <a:t>or click on the grey box to delete</a:t>
            </a:r>
          </a:p>
        </p:txBody>
      </p:sp>
    </p:spTree>
    <p:extLst>
      <p:ext uri="{BB962C8B-B14F-4D97-AF65-F5344CB8AC3E}">
        <p14:creationId xmlns:p14="http://schemas.microsoft.com/office/powerpoint/2010/main" val="2446331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3F8A5C-5990-AB4C-9D03-184C126A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3BF7EA3-D218-D049-B5CB-422DDB9147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288" y="493779"/>
            <a:ext cx="5012082" cy="132556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Slide title Arial bold 30pt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ACD081-CCB8-5C48-A82E-A75F81D623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04288" y="1785941"/>
            <a:ext cx="4585097" cy="493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Slide subtitle Arial bold 24pt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7817A2AE-54F8-C940-B2E3-BABD09B308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4288" y="2354896"/>
            <a:ext cx="4585097" cy="3056351"/>
          </a:xfrm>
          <a:prstGeom prst="rect">
            <a:avLst/>
          </a:prstGeom>
        </p:spPr>
        <p:txBody>
          <a:bodyPr/>
          <a:lstStyle>
            <a:lvl1pPr marL="342891" marR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 sz="2000" b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</a:defRPr>
            </a:lvl2pPr>
            <a:lvl3pPr>
              <a:defRPr sz="2000" b="0">
                <a:solidFill>
                  <a:schemeClr val="tx1"/>
                </a:solidFill>
              </a:defRPr>
            </a:lvl3pPr>
            <a:lvl4pPr>
              <a:defRPr sz="2000" b="0">
                <a:solidFill>
                  <a:schemeClr val="tx1"/>
                </a:solidFill>
              </a:defRPr>
            </a:lvl4pPr>
            <a:lvl5pPr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Copy sentence Arial regular 20pt</a:t>
            </a: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/>
              <a:t>Bullet Arial regular 20pt</a:t>
            </a: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/>
              <a:t>Bullet Arial regular 20pt</a:t>
            </a: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/>
              <a:t>Bullet Arial regular 20pt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5845C08-D0EE-8F41-89D6-65EF98487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89385" y="1785938"/>
            <a:ext cx="1791464" cy="44645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  <a:br>
              <a:rPr lang="en-US"/>
            </a:br>
            <a:r>
              <a:rPr lang="en-US"/>
              <a:t>or click on the grey box to delete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17DDFD-4687-CE40-8B05-8939BC4773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8456" y="1142999"/>
            <a:ext cx="1350169" cy="5013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  <a:br>
              <a:rPr lang="en-US"/>
            </a:br>
            <a:r>
              <a:rPr lang="en-US"/>
              <a:t>or click on the grey box to delete</a:t>
            </a:r>
          </a:p>
        </p:txBody>
      </p:sp>
    </p:spTree>
    <p:extLst>
      <p:ext uri="{BB962C8B-B14F-4D97-AF65-F5344CB8AC3E}">
        <p14:creationId xmlns:p14="http://schemas.microsoft.com/office/powerpoint/2010/main" val="3429500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F8EF3B4-C75D-7143-B4F6-28B1A3FB6342}"/>
              </a:ext>
            </a:extLst>
          </p:cNvPr>
          <p:cNvSpPr/>
          <p:nvPr/>
        </p:nvSpPr>
        <p:spPr>
          <a:xfrm>
            <a:off x="0" y="3"/>
            <a:ext cx="9144000" cy="6308203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A1551-1488-A740-944F-B349FF58EAB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03374" y="1778697"/>
            <a:ext cx="6463805" cy="3883067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text of the quote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7A6A9C-4422-2943-8B18-B717B3D2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BBCA30F-B0A0-9F4D-8ABC-B420BD0A5789}"/>
              </a:ext>
            </a:extLst>
          </p:cNvPr>
          <p:cNvSpPr txBox="1">
            <a:spLocks/>
          </p:cNvSpPr>
          <p:nvPr/>
        </p:nvSpPr>
        <p:spPr>
          <a:xfrm>
            <a:off x="256411" y="0"/>
            <a:ext cx="1350463" cy="86429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5F97E-BFDF-01FC-E024-28AA37C7FB39}"/>
              </a:ext>
            </a:extLst>
          </p:cNvPr>
          <p:cNvSpPr/>
          <p:nvPr userDrawn="1"/>
        </p:nvSpPr>
        <p:spPr>
          <a:xfrm>
            <a:off x="0" y="3"/>
            <a:ext cx="9144000" cy="6308203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326CCBA-63CF-DAA6-ACC3-C3128CA164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2355" y="-8711"/>
            <a:ext cx="1804419" cy="8661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6040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9E161F0-C3B3-E242-A9A8-D3DE8920DC7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63093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To change background image: Right click on gray area </a:t>
            </a:r>
            <a:br>
              <a:rPr lang="en-US"/>
            </a:br>
            <a:r>
              <a:rPr lang="en-US"/>
              <a:t>&gt; Bring to Front – click on middle icon Insert Picture from </a:t>
            </a:r>
            <a:br>
              <a:rPr lang="en-US"/>
            </a:br>
            <a:r>
              <a:rPr lang="en-US"/>
              <a:t>File &gt; select a requested image &gt; right click on image </a:t>
            </a:r>
            <a:br>
              <a:rPr lang="en-US"/>
            </a:br>
            <a:r>
              <a:rPr lang="en-US"/>
              <a:t>&gt; Send to Back to make The City of Calgary logo visible. </a:t>
            </a:r>
          </a:p>
          <a:p>
            <a:r>
              <a:rPr lang="en-US"/>
              <a:t>Please do not move or change size of the The City of Calgary logo.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527D74-97CD-1A4B-AE59-78EC0A384B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A9351E5-E8A3-8040-9F12-5AAB6D43562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81131" y="1447800"/>
            <a:ext cx="6581739" cy="4191000"/>
          </a:xfrm>
          <a:prstGeom prst="rect">
            <a:avLst/>
          </a:prstGeom>
          <a:solidFill>
            <a:schemeClr val="bg1"/>
          </a:solidFill>
        </p:spPr>
        <p:txBody>
          <a:bodyPr lIns="411480" tIns="411480" rIns="411480" bIns="411480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2800" b="1"/>
            </a:lvl1pPr>
            <a:lvl2pPr>
              <a:buNone/>
              <a:defRPr sz="2400" b="0"/>
            </a:lvl2pPr>
            <a:lvl3pPr>
              <a:buNone/>
              <a:defRPr sz="2400" b="0"/>
            </a:lvl3pPr>
            <a:lvl4pPr>
              <a:buNone/>
              <a:defRPr sz="2400" b="0"/>
            </a:lvl4pPr>
            <a:lvl5pPr>
              <a:buNone/>
              <a:defRPr sz="2400" b="0"/>
            </a:lvl5pPr>
          </a:lstStyle>
          <a:p>
            <a:pPr lvl="0"/>
            <a:r>
              <a:rPr lang="en-US"/>
              <a:t>Click to edit text of the quote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C8B58C4-5231-3285-BB39-E1FAC12D34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2355" y="-8711"/>
            <a:ext cx="1804419" cy="8661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356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4101219-BC50-0B48-9797-EEBBA0927E9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9144000" cy="63093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To change background image: Right click on gray area </a:t>
            </a:r>
            <a:br>
              <a:rPr lang="en-US"/>
            </a:br>
            <a:r>
              <a:rPr lang="en-US"/>
              <a:t>&gt; Bring to Front – click on middle icon Insert Picture from </a:t>
            </a:r>
            <a:br>
              <a:rPr lang="en-US"/>
            </a:br>
            <a:r>
              <a:rPr lang="en-US"/>
              <a:t>File &gt; select a requested image &gt; right click on image </a:t>
            </a:r>
            <a:br>
              <a:rPr lang="en-US"/>
            </a:br>
            <a:r>
              <a:rPr lang="en-US"/>
              <a:t>&gt; Send to Back to make The City of Calgary logo visible. </a:t>
            </a:r>
          </a:p>
          <a:p>
            <a:r>
              <a:rPr lang="en-US"/>
              <a:t>Please do not move or change size of the The City of Calgary logo.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A074F-C7A9-C747-8D6D-397AA897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C1E17016-FB89-144D-A6E9-916799F46E3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3234" y="3730048"/>
            <a:ext cx="3633849" cy="2090923"/>
          </a:xfrm>
          <a:prstGeom prst="rect">
            <a:avLst/>
          </a:prstGeom>
          <a:solidFill>
            <a:schemeClr val="bg1"/>
          </a:solidFill>
        </p:spPr>
        <p:txBody>
          <a:bodyPr lIns="274320" tIns="274320" rIns="274320" bIns="274320"/>
          <a:lstStyle>
            <a:lvl1pPr marL="0" indent="0">
              <a:lnSpc>
                <a:spcPct val="113000"/>
              </a:lnSpc>
              <a:spcBef>
                <a:spcPts val="600"/>
              </a:spcBef>
              <a:spcAft>
                <a:spcPts val="1200"/>
              </a:spcAft>
              <a:buNone/>
              <a:tabLst/>
              <a:defRPr sz="2400" b="1"/>
            </a:lvl1pPr>
            <a:lvl2pPr>
              <a:buNone/>
              <a:defRPr sz="2400" b="0"/>
            </a:lvl2pPr>
            <a:lvl3pPr>
              <a:buNone/>
              <a:defRPr sz="2400" b="0"/>
            </a:lvl3pPr>
            <a:lvl4pPr>
              <a:buNone/>
              <a:defRPr sz="2400" b="0"/>
            </a:lvl4pPr>
            <a:lvl5pPr>
              <a:buNone/>
              <a:defRPr sz="2400" b="0"/>
            </a:lvl5pPr>
          </a:lstStyle>
          <a:p>
            <a:pPr lvl="0"/>
            <a:r>
              <a:rPr lang="en-US"/>
              <a:t>Click to edit text of the quote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D0529FC-AC64-5772-A3F4-C9CACD0094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2355" y="-8711"/>
            <a:ext cx="1804419" cy="8661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8047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340ED-AF27-7E45-9F59-23D2813E4D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288" y="492000"/>
            <a:ext cx="6238711" cy="1203800"/>
          </a:xfrm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rPr lang="en-US"/>
              <a:t>Slide title Arial bold 30pt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AC15C-1D18-144A-B282-5E1334A99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14076BF-C975-8D4C-9726-A4DBAD28CB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5704" y="1935166"/>
            <a:ext cx="1834754" cy="20669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D0A6F8F-91A0-FE46-BC2D-ADFB35209C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90693" y="1935166"/>
            <a:ext cx="1834754" cy="20669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674480C8-90D4-5F40-936B-6B283C08B9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15681" y="1935166"/>
            <a:ext cx="1834754" cy="20669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4B85CFF-46AE-0A4D-9A0E-F8D8B00629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5586" y="4286253"/>
            <a:ext cx="1834753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#1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298DDE5-6C66-C34F-B183-2A7CB91C45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5586" y="4631380"/>
            <a:ext cx="1834753" cy="1769423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AF781CB0-DBE2-6649-949D-81A61DB927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78009" y="4286253"/>
            <a:ext cx="1834753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#2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4DA9FE2-972C-2743-AA00-E74419F796C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78009" y="4631380"/>
            <a:ext cx="1834753" cy="1769423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2DDAE15-9EE2-4443-AB2D-FCAAC896A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08246" y="4286253"/>
            <a:ext cx="1834753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#3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8568318C-2798-7E44-A3A0-58D580ACB7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08246" y="4631380"/>
            <a:ext cx="1834753" cy="1769423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</p:spTree>
    <p:extLst>
      <p:ext uri="{BB962C8B-B14F-4D97-AF65-F5344CB8AC3E}">
        <p14:creationId xmlns:p14="http://schemas.microsoft.com/office/powerpoint/2010/main" val="293379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ane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70D5A-78A2-364A-B3DA-6529B32E141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6159" y="562390"/>
            <a:ext cx="4170759" cy="531421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2800" b="1">
                <a:solidFill>
                  <a:schemeClr val="bg2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Title Arial bold 30pt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D2E2-A89F-4E41-B44B-246D133E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9D56954-FE5B-8B44-9051-388916049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6159" y="1093808"/>
            <a:ext cx="4170758" cy="48438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</a:lstStyle>
          <a:p>
            <a:pPr lvl="0"/>
            <a:r>
              <a:rPr lang="en-US"/>
              <a:t>Sentence Arial regular 20pt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F281A66-7154-F64E-A87C-2FF4CBC99F8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0"/>
            <a:ext cx="4170758" cy="63093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396D51A-D099-621D-A31D-67785B9F93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2355" y="-8711"/>
            <a:ext cx="1804419" cy="8661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538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5E70D-64EA-7848-B6D6-091450EB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DFCAAEAB-173C-5C49-8DE5-25E10E4A94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4217" y="2288780"/>
            <a:ext cx="1520858" cy="17133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575D844-E3F3-5147-AE82-A31410CC3B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4100" y="1881499"/>
            <a:ext cx="1520858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#1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5721F847-EF62-DA42-A42D-7C0A1C5EBB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100" y="4227617"/>
            <a:ext cx="1520858" cy="2173184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9D46730-CF33-6949-8C5A-60F0E41B01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288" y="493779"/>
            <a:ext cx="6575378" cy="132556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Slide title Arial bold 30pt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E5A03271-81E5-6F42-8474-FA7D9CE2AB1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023618" y="2288780"/>
            <a:ext cx="1520858" cy="17133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5050082-2134-D248-B1C3-DD8DE26C38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23501" y="1881499"/>
            <a:ext cx="1520858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#1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FC32F605-DF22-2F4D-BA48-8DFBFFAAE1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23501" y="4227617"/>
            <a:ext cx="1520858" cy="2173184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4CB3E0F4-B497-6D44-A75C-A635CEF7DFF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82899" y="2288780"/>
            <a:ext cx="1520858" cy="17133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53A7C55-DA3F-3943-A242-702E0C052E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2782" y="1881499"/>
            <a:ext cx="1520858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#1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B071A695-B4FD-D840-9BFC-E4C5263A2AD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82782" y="4227617"/>
            <a:ext cx="1520858" cy="2173184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A0F850A-D3A1-044A-91A3-16BE12F6E49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599645" y="2288780"/>
            <a:ext cx="1520858" cy="17133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CD8C5F2-D7F7-DD48-A874-99700F94489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599528" y="1881499"/>
            <a:ext cx="1520858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#1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BC2054AE-C1A8-4842-8CC6-2145110F72C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99528" y="4227617"/>
            <a:ext cx="1520858" cy="2173184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3E31D25-4C06-7545-BAAF-4B38C4C79FF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58926" y="2288780"/>
            <a:ext cx="1520858" cy="17133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860A5E5-7917-054E-B291-B6DFD3C43E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8808" y="1881499"/>
            <a:ext cx="1520858" cy="345127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 b="1">
                <a:solidFill>
                  <a:schemeClr val="bg2"/>
                </a:solidFill>
              </a:defRPr>
            </a:lvl1pPr>
            <a:lvl2pPr marL="457189" indent="0">
              <a:buNone/>
              <a:defRPr sz="2000"/>
            </a:lvl2pPr>
            <a:lvl3pPr marL="914377" indent="0">
              <a:buNone/>
              <a:defRPr sz="20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</a:lstStyle>
          <a:p>
            <a:pPr lvl="0"/>
            <a:r>
              <a:rPr lang="en-US"/>
              <a:t>Title #1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BA37C04C-43EC-DF4A-B41F-2979F020DF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8808" y="4227617"/>
            <a:ext cx="1520858" cy="2173184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12pt</a:t>
            </a:r>
          </a:p>
        </p:txBody>
      </p:sp>
    </p:spTree>
    <p:extLst>
      <p:ext uri="{BB962C8B-B14F-4D97-AF65-F5344CB8AC3E}">
        <p14:creationId xmlns:p14="http://schemas.microsoft.com/office/powerpoint/2010/main" val="130346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DC412-31AE-A345-9C21-96566F81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6F181E-448C-4E48-9EDE-289042790A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7416" y="1819339"/>
            <a:ext cx="1771846" cy="1996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52D25BF-97C4-F04D-9B90-08C7602C01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41" y="1936474"/>
            <a:ext cx="1609751" cy="1712859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16pt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47DE6F4-5C3B-BE48-92E0-12134C933A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07416" y="4059556"/>
            <a:ext cx="1771846" cy="1996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42421DB1-7015-D24E-A349-890118492F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2941" y="4176691"/>
            <a:ext cx="1609751" cy="1712859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16pt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6C7BF1F-5820-5A42-822E-6D0A8AA898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43621" y="1819339"/>
            <a:ext cx="1771846" cy="1996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0B70D9FA-6FB3-714B-BA14-2EF5BCAAF4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983" y="1936474"/>
            <a:ext cx="1609751" cy="1712859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16pt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65621DAB-1D4E-184C-B3A8-B47E73A3D12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643621" y="4049750"/>
            <a:ext cx="1771846" cy="1996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Click on this icon </a:t>
            </a:r>
            <a:br>
              <a:rPr lang="en-US"/>
            </a:br>
            <a:r>
              <a:rPr lang="en-US"/>
              <a:t>to select new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A4451C2-2776-C145-8B8A-42EA127BBB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8983" y="4166885"/>
            <a:ext cx="1609751" cy="1712859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Sentence Arial regular 16pt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4DFBD69-BEC4-744B-81D8-3CB24A127C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288" y="493777"/>
            <a:ext cx="5994446" cy="10912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Slide title Arial bold 30pt</a:t>
            </a:r>
          </a:p>
        </p:txBody>
      </p:sp>
    </p:spTree>
    <p:extLst>
      <p:ext uri="{BB962C8B-B14F-4D97-AF65-F5344CB8AC3E}">
        <p14:creationId xmlns:p14="http://schemas.microsoft.com/office/powerpoint/2010/main" val="3470632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DD80-435C-754E-8C30-2DF82176E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400803"/>
            <a:ext cx="2057400" cy="365125"/>
          </a:xfrm>
          <a:prstGeom prst="rect">
            <a:avLst/>
          </a:prstGeom>
        </p:spPr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1E13A99C-0F1F-264E-91FC-3837DAA68D3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"/>
            <a:ext cx="9144000" cy="46100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en-US" sz="1200"/>
              <a:t>Click on this icon </a:t>
            </a:r>
            <a:br>
              <a:rPr lang="en-US" sz="1200"/>
            </a:br>
            <a:r>
              <a:rPr lang="en-US" sz="1200"/>
              <a:t>to select new picture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53CF587-544B-AC40-B88F-ECFA619FE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5064" y="4939346"/>
            <a:ext cx="6895580" cy="679559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600" b="0">
                <a:solidFill>
                  <a:schemeClr val="bg2"/>
                </a:solidFill>
              </a:defRPr>
            </a:lvl1pPr>
          </a:lstStyle>
          <a:p>
            <a:r>
              <a:rPr lang="en-US"/>
              <a:t>Section divider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BCC13EA-D6CE-AF4A-A541-FD957CF04B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55064" y="5547754"/>
            <a:ext cx="6904486" cy="808599"/>
          </a:xfrm>
          <a:prstGeom prst="rect">
            <a:avLst/>
          </a:prstGeom>
        </p:spPr>
        <p:txBody>
          <a:bodyPr l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  <a:lvl2pPr>
              <a:defRPr sz="2000" b="0">
                <a:solidFill>
                  <a:schemeClr val="tx1"/>
                </a:solidFill>
              </a:defRPr>
            </a:lvl2pPr>
            <a:lvl3pPr>
              <a:defRPr sz="2000" b="0">
                <a:solidFill>
                  <a:schemeClr val="tx1"/>
                </a:solidFill>
              </a:defRPr>
            </a:lvl3pPr>
            <a:lvl4pPr>
              <a:defRPr sz="2000" b="0">
                <a:solidFill>
                  <a:schemeClr val="tx1"/>
                </a:solidFill>
              </a:defRPr>
            </a:lvl4pPr>
            <a:lvl5pPr>
              <a:defRPr sz="20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Subtitle Arial regular 20pt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1F3DE9B-A3C3-D989-80B3-950D6F6076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2355" y="-8711"/>
            <a:ext cx="1804419" cy="866121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517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126174-0FBD-E34D-A7E1-1FAE2702A5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B29D52-1F75-D84B-A18B-79A759DA57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288" y="493779"/>
            <a:ext cx="6376559" cy="68188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Slide table Arial bold 30pt 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D2A3BB8E-5EA6-EA46-879B-BC7C6ACDB4A2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696720" y="1448789"/>
            <a:ext cx="6984127" cy="470277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521168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4232FC-D2E6-A741-9355-62EB4B7F2D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F02949-9EF9-3E44-9289-AF721BA2D9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288" y="493779"/>
            <a:ext cx="6270752" cy="68188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Slide chart Arial bold 30pt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78D87BAA-1823-404A-A070-1105BDCF2DB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3420318" y="1527858"/>
            <a:ext cx="5154721" cy="45025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1D2C36E6-19A9-004F-B2CC-B937C45DDD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98341" y="3606800"/>
            <a:ext cx="1341889" cy="2423610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200"/>
            </a:lvl3pPr>
            <a:lvl4pPr marL="1371566" indent="0">
              <a:buNone/>
              <a:defRPr sz="1200"/>
            </a:lvl4pPr>
            <a:lvl5pPr marL="1828754" indent="0">
              <a:buNone/>
              <a:defRPr sz="1200"/>
            </a:lvl5pPr>
          </a:lstStyle>
          <a:p>
            <a:pPr lvl="0"/>
            <a:r>
              <a:rPr lang="en-US"/>
              <a:t>Chart description/ legend goes here</a:t>
            </a:r>
          </a:p>
        </p:txBody>
      </p:sp>
    </p:spTree>
    <p:extLst>
      <p:ext uri="{BB962C8B-B14F-4D97-AF65-F5344CB8AC3E}">
        <p14:creationId xmlns:p14="http://schemas.microsoft.com/office/powerpoint/2010/main" val="2628121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163D0C-3931-A947-819B-7F56BA3331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CF250-7820-BD45-8509-7A2D360AA0A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1C8FB5F-2B8D-7F45-9390-D7AD09F319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4288" y="492000"/>
            <a:ext cx="6559026" cy="619170"/>
          </a:xfrm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rPr lang="en-US"/>
              <a:t>Slide title Arial bold 30pt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B1CBD0C-E169-234E-9531-D7F8B4713F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2819" y="1446759"/>
            <a:ext cx="4146658" cy="493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content goes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081731-86E7-0D44-A5F6-6FA4D0D1D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2414" y="1939925"/>
            <a:ext cx="4147058" cy="4275138"/>
          </a:xfrm>
          <a:prstGeom prst="rect">
            <a:avLst/>
          </a:prstGeom>
        </p:spPr>
        <p:txBody>
          <a:bodyPr/>
          <a:lstStyle>
            <a:lvl1pPr marL="228594" indent="-228594">
              <a:buFont typeface="Wingdings" pitchFamily="2" charset="2"/>
              <a:buChar char="§"/>
              <a:defRPr sz="1600"/>
            </a:lvl1pPr>
            <a:lvl2pPr marL="230182" indent="-219069">
              <a:buFont typeface="Wingdings" pitchFamily="2" charset="2"/>
              <a:buChar char="§"/>
              <a:tabLst/>
              <a:defRPr sz="1600"/>
            </a:lvl2pPr>
            <a:lvl3pPr marL="230182" indent="-219069">
              <a:buFont typeface="Wingdings" pitchFamily="2" charset="2"/>
              <a:buChar char="§"/>
              <a:tabLst/>
              <a:defRPr sz="1600"/>
            </a:lvl3pPr>
            <a:lvl4pPr marL="230182" indent="-219069">
              <a:buFont typeface="Wingdings" pitchFamily="2" charset="2"/>
              <a:buChar char="§"/>
              <a:tabLst/>
              <a:defRPr sz="1600"/>
            </a:lvl4pPr>
            <a:lvl5pPr marL="230182" indent="-219069"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21E7106-9028-E740-BF66-4C4C8EDCF2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6663" y="1446759"/>
            <a:ext cx="4146658" cy="4937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Title content goes here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62F9F18-30A0-D743-961D-322D68B72A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16256" y="1939925"/>
            <a:ext cx="4147058" cy="4275138"/>
          </a:xfrm>
          <a:prstGeom prst="rect">
            <a:avLst/>
          </a:prstGeom>
        </p:spPr>
        <p:txBody>
          <a:bodyPr/>
          <a:lstStyle>
            <a:lvl1pPr marL="228594" indent="-228594">
              <a:buFont typeface="Wingdings" pitchFamily="2" charset="2"/>
              <a:buChar char="§"/>
              <a:defRPr sz="1600"/>
            </a:lvl1pPr>
            <a:lvl2pPr marL="230182" indent="-219069">
              <a:buFont typeface="Wingdings" pitchFamily="2" charset="2"/>
              <a:buChar char="§"/>
              <a:tabLst/>
              <a:defRPr sz="1600"/>
            </a:lvl2pPr>
            <a:lvl3pPr marL="230182" indent="-219069">
              <a:buFont typeface="Wingdings" pitchFamily="2" charset="2"/>
              <a:buChar char="§"/>
              <a:tabLst/>
              <a:defRPr sz="1600"/>
            </a:lvl3pPr>
            <a:lvl4pPr marL="230182" indent="-219069">
              <a:buFont typeface="Wingdings" pitchFamily="2" charset="2"/>
              <a:buChar char="§"/>
              <a:tabLst/>
              <a:defRPr sz="1600"/>
            </a:lvl4pPr>
            <a:lvl5pPr marL="230182" indent="-219069">
              <a:buFont typeface="Wingdings" pitchFamily="2" charset="2"/>
              <a:buChar char="§"/>
              <a:tabLst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4789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E93A0E-9989-E4D2-D743-AA181A379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38446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929446A-5026-4F98-BB54-1F29F5B76B31}" type="datetime1">
              <a:rPr lang="en-US" smtClean="0"/>
              <a:t>4/27/2023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E6EC-9FDE-4D88-A0A6-6E9827047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97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B63E6-1595-49DD-946C-2DD7DBDEF40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Picture Placeholder 18"/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9144000" cy="6629400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9"/>
          </p:nvPr>
        </p:nvSpPr>
        <p:spPr>
          <a:xfrm>
            <a:off x="0" y="2438400"/>
            <a:ext cx="9144000" cy="198424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buNone/>
              <a:defRPr sz="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943600" y="533400"/>
            <a:ext cx="2743200" cy="1447800"/>
          </a:xfrm>
          <a:prstGeom prst="rect">
            <a:avLst/>
          </a:prstGeom>
        </p:spPr>
        <p:txBody>
          <a:bodyPr/>
          <a:lstStyle>
            <a:lvl1pPr marL="3175" indent="-3175">
              <a:buNone/>
              <a:defRPr sz="800">
                <a:solidFill>
                  <a:srgbClr val="002060"/>
                </a:solidFill>
              </a:defRPr>
            </a:lvl1pPr>
          </a:lstStyle>
          <a:p>
            <a:r>
              <a:rPr lang="en-US" sz="1200"/>
              <a:t>Change</a:t>
            </a:r>
            <a:r>
              <a:rPr lang="en-US" sz="1200" baseline="0"/>
              <a:t> the background image: right click on image &gt; </a:t>
            </a:r>
            <a:r>
              <a:rPr lang="en-US" sz="1200" b="1" baseline="0"/>
              <a:t>Bring to Front </a:t>
            </a:r>
            <a:r>
              <a:rPr lang="en-US" sz="1200" baseline="0"/>
              <a:t>– click on middle </a:t>
            </a:r>
            <a:r>
              <a:rPr lang="en-US" sz="1200" b="1" baseline="0"/>
              <a:t>icon Insert Picture from File </a:t>
            </a:r>
            <a:r>
              <a:rPr lang="en-US" sz="1200" baseline="0"/>
              <a:t>&gt; select a desire image &gt; right click on image &gt; </a:t>
            </a:r>
            <a:r>
              <a:rPr lang="en-US" sz="1200" b="1" baseline="0"/>
              <a:t>Send to Back</a:t>
            </a:r>
            <a:r>
              <a:rPr lang="en-US" sz="1200" baseline="0"/>
              <a:t>. </a:t>
            </a:r>
          </a:p>
          <a:p>
            <a:r>
              <a:rPr lang="en-US" sz="1200" baseline="0"/>
              <a:t>Please </a:t>
            </a:r>
            <a:r>
              <a:rPr lang="en-US" sz="1200" b="1" baseline="0"/>
              <a:t>do not</a:t>
            </a:r>
            <a:r>
              <a:rPr lang="en-US" sz="1200" baseline="0"/>
              <a:t> move or change size of the Calgary logo!</a:t>
            </a:r>
            <a:endParaRPr lang="en-CA" sz="1200"/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23" hasCustomPrompt="1"/>
          </p:nvPr>
        </p:nvSpPr>
        <p:spPr>
          <a:xfrm>
            <a:off x="1527048" y="2798064"/>
            <a:ext cx="7159752" cy="1240536"/>
          </a:xfrm>
          <a:prstGeom prst="rect">
            <a:avLst/>
          </a:prstGeom>
        </p:spPr>
        <p:txBody>
          <a:bodyPr lIns="0" tIns="0" bIns="0"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="0">
                <a:solidFill>
                  <a:schemeClr val="accent1"/>
                </a:solidFill>
              </a:defRPr>
            </a:lvl1pPr>
            <a:lvl2pPr>
              <a:buNone/>
              <a:defRPr sz="2400" b="1"/>
            </a:lvl2pPr>
            <a:lvl3pPr>
              <a:buNone/>
              <a:defRPr sz="2400" b="1"/>
            </a:lvl3pPr>
            <a:lvl4pPr>
              <a:buNone/>
              <a:defRPr sz="2400" b="1"/>
            </a:lvl4pPr>
            <a:lvl5pPr>
              <a:buNone/>
              <a:defRPr sz="2400" b="1"/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Section divider</a:t>
            </a:r>
            <a:endParaRPr lang="en-CA"/>
          </a:p>
          <a:p>
            <a:pPr lvl="0"/>
            <a:endParaRPr lang="en-CA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01752" y="-8710"/>
            <a:ext cx="1609344" cy="768096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1524000" y="3236976"/>
            <a:ext cx="7162800" cy="1106424"/>
          </a:xfrm>
          <a:prstGeom prst="rect">
            <a:avLst/>
          </a:prstGeom>
        </p:spPr>
        <p:txBody>
          <a:bodyPr lIns="0" tIns="0" rIns="91440" bIns="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0596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57200"/>
            <a:ext cx="5638800" cy="533400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B63E6-1595-49DD-946C-2DD7DBDEF40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5" name="Content Placeholder 11"/>
          <p:cNvSpPr>
            <a:spLocks noGrp="1"/>
          </p:cNvSpPr>
          <p:nvPr>
            <p:ph sz="quarter" idx="17"/>
          </p:nvPr>
        </p:nvSpPr>
        <p:spPr>
          <a:xfrm>
            <a:off x="2286000" y="1828800"/>
            <a:ext cx="6553200" cy="4191000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ct val="113000"/>
              </a:lnSpc>
              <a:spcAft>
                <a:spcPts val="1000"/>
              </a:spcAft>
              <a:buFont typeface="+mj-lt"/>
              <a:buNone/>
              <a:defRPr sz="2000">
                <a:solidFill>
                  <a:srgbClr val="000000"/>
                </a:solidFill>
              </a:defRPr>
            </a:lvl1pPr>
            <a:lvl2pPr marL="1028700" indent="-571500">
              <a:buFont typeface="+mj-lt"/>
              <a:buAutoNum type="romanLcPeriod"/>
              <a:defRPr sz="2400"/>
            </a:lvl2pPr>
            <a:lvl3pPr>
              <a:defRPr sz="2000"/>
            </a:lvl3pPr>
            <a:lvl4pPr>
              <a:defRPr sz="20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6502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B73DE4A-1172-44C2-9911-D8D46F8FD7E7}" type="datetime1">
              <a:rPr lang="en-US" smtClean="0"/>
              <a:t>4/27/2023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E6EC-9FDE-4D88-A0A6-6E9827047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8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C0995-F16E-FB43-A612-86103B2C6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96100" y="640080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ED428-E127-284A-83F3-B2E918BB4261}"/>
              </a:ext>
            </a:extLst>
          </p:cNvPr>
          <p:cNvSpPr txBox="1"/>
          <p:nvPr/>
        </p:nvSpPr>
        <p:spPr>
          <a:xfrm>
            <a:off x="190500" y="6486441"/>
            <a:ext cx="1824990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800"/>
              <a:t>Annexation Proposal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C6DCB38F-822A-F359-3241-E4761DEC93F9}"/>
              </a:ext>
            </a:extLst>
          </p:cNvPr>
          <p:cNvSpPr txBox="1">
            <a:spLocks/>
          </p:cNvSpPr>
          <p:nvPr userDrawn="1"/>
        </p:nvSpPr>
        <p:spPr>
          <a:xfrm>
            <a:off x="98040" y="78377"/>
            <a:ext cx="1800617" cy="864296"/>
          </a:xfrm>
          <a:prstGeom prst="rect">
            <a:avLst/>
          </a:prstGeom>
          <a:blipFill>
            <a:blip r:embed="rId22"/>
            <a:stretch>
              <a:fillRect/>
            </a:stretch>
          </a:blipFill>
        </p:spPr>
        <p:txBody>
          <a:bodyPr vert="horz" wrap="none" lIns="0" tIns="0" rIns="0" bIns="0" anchor="t" anchorCtr="0"/>
          <a:lstStyle>
            <a:lvl1pPr marL="3175" indent="-3175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8" name="Picture 7" descr="A green and white sign&#10;&#10;Description automatically generated with low confidence">
            <a:extLst>
              <a:ext uri="{FF2B5EF4-FFF2-40B4-BE49-F238E27FC236}">
                <a16:creationId xmlns:a16="http://schemas.microsoft.com/office/drawing/2014/main" id="{26551E3F-DBDD-4976-BF86-787515CB0A7C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2000122" y="72491"/>
            <a:ext cx="1550101" cy="9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6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4" r:id="rId18"/>
    <p:sldLayoutId id="2147483685" r:id="rId19"/>
    <p:sldLayoutId id="2147483686" r:id="rId20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gage.calgary.ca/foothills-land-annexatio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hyperlink" Target="mailto:julie.mclean@foothillscountyab.ca" TargetMode="External"/><Relationship Id="rId4" Type="http://schemas.openxmlformats.org/officeDocument/2006/relationships/hyperlink" Target="mailto:foothillsannexation@calgary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9" b="12039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6021E0D-433A-9B89-32E8-8DAF7A13F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3" y="4939346"/>
            <a:ext cx="7188311" cy="679559"/>
          </a:xfrm>
        </p:spPr>
        <p:txBody>
          <a:bodyPr>
            <a:normAutofit/>
          </a:bodyPr>
          <a:lstStyle/>
          <a:p>
            <a:r>
              <a:rPr lang="en-US" sz="3100"/>
              <a:t>Open House and Information Session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E568F-E422-E1D2-23CA-A08037469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55063" y="5543849"/>
            <a:ext cx="5241037" cy="8085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Annexation Proposal by The City of Calgary to annex lands from Foothills County</a:t>
            </a:r>
          </a:p>
          <a:p>
            <a:r>
              <a:rPr lang="en-US"/>
              <a:t>April 27, 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FEC214-E650-9804-B349-A18E99B929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19" y="72491"/>
            <a:ext cx="1804419" cy="86612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pic>
        <p:nvPicPr>
          <p:cNvPr id="7" name="Picture 6" descr="A green and white sign&#10;&#10;Description automatically generated with low confidence">
            <a:extLst>
              <a:ext uri="{FF2B5EF4-FFF2-40B4-BE49-F238E27FC236}">
                <a16:creationId xmlns:a16="http://schemas.microsoft.com/office/drawing/2014/main" id="{B688215A-6E26-42EB-8E70-37F06ADAF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085" y="72491"/>
            <a:ext cx="1550101" cy="9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65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1B76B41-007A-4F62-8271-8FB69D5C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Presentation Outline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D7441D-E9CE-471A-BB7D-AEA6F3A61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CF250-7820-BD45-8509-7A2D360AA0A5}" type="slidenum">
              <a:rPr lang="en-US" smtClean="0"/>
              <a:t>2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8C910F-9CA9-4C3C-A35D-3B2EE7E76E0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lIns="0" tIns="0" rIns="91440" bIns="0" anchor="t"/>
          <a:lstStyle/>
          <a:p>
            <a:r>
              <a:rPr lang="en-US"/>
              <a:t>Tonight’s Objectives</a:t>
            </a:r>
          </a:p>
          <a:p>
            <a:r>
              <a:rPr lang="en-US"/>
              <a:t>Annexation Process</a:t>
            </a:r>
            <a:endParaRPr lang="en-US">
              <a:cs typeface="Arial"/>
            </a:endParaRPr>
          </a:p>
          <a:p>
            <a:r>
              <a:rPr lang="en-US"/>
              <a:t>Calgary’s Annexation Proposal</a:t>
            </a:r>
            <a:endParaRPr lang="en-US">
              <a:cs typeface="Arial"/>
            </a:endParaRPr>
          </a:p>
          <a:p>
            <a:pPr>
              <a:lnSpc>
                <a:spcPct val="112999"/>
              </a:lnSpc>
            </a:pPr>
            <a:r>
              <a:rPr lang="en-US"/>
              <a:t>Consultation Process</a:t>
            </a:r>
            <a:endParaRPr lang="en-US">
              <a:cs typeface="Arial"/>
            </a:endParaRPr>
          </a:p>
          <a:p>
            <a:r>
              <a:rPr lang="en-US"/>
              <a:t>Input Received (To-Date)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6510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DFE0B-E042-4248-AED8-087869AE4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Tonight’s Objectives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5864A4-E141-4F2A-B420-A3DDDFFE6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B63E6-1595-49DD-946C-2DD7DBDEF40D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D731F4-72E8-42A6-8583-6E7056574E8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286000" y="1441939"/>
            <a:ext cx="6268720" cy="4191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Explain annexation, its process and how decisions are made.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Share The City’s reasons for initiating this annexation.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Outline the consultation process and the opportunities to provide input during the consultation process.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Receive comments, questions and/ or concerns.</a:t>
            </a:r>
          </a:p>
        </p:txBody>
      </p:sp>
    </p:spTree>
    <p:extLst>
      <p:ext uri="{BB962C8B-B14F-4D97-AF65-F5344CB8AC3E}">
        <p14:creationId xmlns:p14="http://schemas.microsoft.com/office/powerpoint/2010/main" val="2499754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F8969-EC48-40A9-9022-A5B59202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74" y="1186666"/>
            <a:ext cx="2961525" cy="533400"/>
          </a:xfrm>
        </p:spPr>
        <p:txBody>
          <a:bodyPr/>
          <a:lstStyle/>
          <a:p>
            <a:pPr algn="l"/>
            <a:r>
              <a:rPr lang="en-US"/>
              <a:t>Annexation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55E7C9-E52F-4960-95B9-A11EAB3827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B63E6-1595-49DD-946C-2DD7DBDEF40D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00633-CC0A-4C82-B71F-F3B34AB0536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57809" y="1974573"/>
            <a:ext cx="4686802" cy="3988719"/>
          </a:xfrm>
        </p:spPr>
        <p:txBody>
          <a:bodyPr lIns="0" tIns="0" rIns="91440" bIns="0" anchor="t"/>
          <a:lstStyle/>
          <a:p>
            <a:pPr marL="342900" indent="-342900" rtl="0" fontAlgn="base">
              <a:buChar char="•"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+mj-lt"/>
              </a:rPr>
              <a:t>Municipality-to-municipality negotiations </a:t>
            </a:r>
            <a:r>
              <a:rPr lang="en-US" b="0" i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en-US">
              <a:cs typeface="Arial" panose="020B0604020202020204"/>
            </a:endParaRPr>
          </a:p>
          <a:p>
            <a:pPr marL="342900" indent="-342900" rtl="0" fontAlgn="base">
              <a:buChar char="•"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+mj-lt"/>
              </a:rPr>
              <a:t>Public consultation is key input into the process</a:t>
            </a:r>
            <a:r>
              <a:rPr lang="en-US" b="0" i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+mj-lt"/>
              <a:cs typeface="Arial" panose="020B0604020202020204"/>
            </a:endParaRPr>
          </a:p>
          <a:p>
            <a:pPr marL="342900" indent="-342900" rtl="0" fontAlgn="base">
              <a:buChar char="•"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+mj-lt"/>
              </a:rPr>
              <a:t>ANC provides a recommendation to respective Councils</a:t>
            </a:r>
            <a:r>
              <a:rPr lang="en-US" b="0" i="0">
                <a:solidFill>
                  <a:srgbClr val="000000"/>
                </a:solidFill>
                <a:effectLst/>
                <a:latin typeface="+mj-lt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+mj-lt"/>
              <a:cs typeface="Arial" panose="020B0604020202020204"/>
            </a:endParaRPr>
          </a:p>
          <a:p>
            <a:pPr marL="342900" indent="-342900" rtl="0" fontAlgn="base">
              <a:buChar char="•"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+mj-lt"/>
              </a:rPr>
              <a:t>LPRT reviews annexation applications, holds merit hearing if necessary, and forwards a recommendation to the Province. </a:t>
            </a:r>
            <a:endParaRPr lang="en-US" b="0" i="0">
              <a:solidFill>
                <a:srgbClr val="000000"/>
              </a:solidFill>
              <a:effectLst/>
              <a:latin typeface="+mj-lt"/>
              <a:cs typeface="Arial" panose="020B0604020202020204"/>
            </a:endParaRPr>
          </a:p>
          <a:p>
            <a:pPr marL="285750" indent="-285750">
              <a:buChar char="•"/>
            </a:pPr>
            <a:endParaRPr lang="en-US" sz="1400">
              <a:cs typeface="Arial" panose="020B0604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6FC7E5-E1E2-47CF-A821-7810A84D7417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5367390" y="0"/>
            <a:ext cx="3690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3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162" y="534888"/>
            <a:ext cx="6477000" cy="685800"/>
          </a:xfrm>
        </p:spPr>
        <p:txBody>
          <a:bodyPr>
            <a:noAutofit/>
          </a:bodyPr>
          <a:lstStyle/>
          <a:p>
            <a:r>
              <a:rPr lang="en-US"/>
              <a:t>Background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D2762F-1A7F-44D5-B845-A66E76D3D6FD}"/>
              </a:ext>
            </a:extLst>
          </p:cNvPr>
          <p:cNvSpPr/>
          <p:nvPr/>
        </p:nvSpPr>
        <p:spPr>
          <a:xfrm>
            <a:off x="152566" y="1433592"/>
            <a:ext cx="6277197" cy="8925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>
                <a:solidFill>
                  <a:srgbClr val="4B4F55"/>
                </a:solidFill>
              </a:rPr>
              <a:t>Calgary's Initiation of Annexation</a:t>
            </a:r>
          </a:p>
          <a:p>
            <a:endParaRPr lang="en-US" sz="2400">
              <a:solidFill>
                <a:srgbClr val="4B4F55"/>
              </a:solidFill>
              <a:cs typeface="Arial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1D8CF3-3194-4E00-A10D-F3FC8069DF34}"/>
              </a:ext>
            </a:extLst>
          </p:cNvPr>
          <p:cNvGrpSpPr/>
          <p:nvPr/>
        </p:nvGrpSpPr>
        <p:grpSpPr>
          <a:xfrm rot="5400000">
            <a:off x="4234175" y="1468336"/>
            <a:ext cx="182880" cy="5944161"/>
            <a:chOff x="231301" y="2741988"/>
            <a:chExt cx="182880" cy="594416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203202F-5112-4923-9647-134DDB567446}"/>
                </a:ext>
              </a:extLst>
            </p:cNvPr>
            <p:cNvCxnSpPr>
              <a:cxnSpLocks/>
            </p:cNvCxnSpPr>
            <p:nvPr/>
          </p:nvCxnSpPr>
          <p:spPr>
            <a:xfrm>
              <a:off x="322741" y="2765175"/>
              <a:ext cx="0" cy="592097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0EB62F0-B4E6-4E87-A712-1C8F117C002C}"/>
                </a:ext>
              </a:extLst>
            </p:cNvPr>
            <p:cNvSpPr/>
            <p:nvPr/>
          </p:nvSpPr>
          <p:spPr>
            <a:xfrm>
              <a:off x="254161" y="2741988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42AC1B5-7EBE-4F05-8492-860365C51400}"/>
                </a:ext>
              </a:extLst>
            </p:cNvPr>
            <p:cNvSpPr/>
            <p:nvPr/>
          </p:nvSpPr>
          <p:spPr>
            <a:xfrm>
              <a:off x="231301" y="3679342"/>
              <a:ext cx="182880" cy="18288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910DE8B-89A5-466D-895C-393A07D00641}"/>
                </a:ext>
              </a:extLst>
            </p:cNvPr>
            <p:cNvSpPr/>
            <p:nvPr/>
          </p:nvSpPr>
          <p:spPr>
            <a:xfrm>
              <a:off x="254161" y="3210665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186200-1CBF-484C-967E-60EF3D383880}"/>
                </a:ext>
              </a:extLst>
            </p:cNvPr>
            <p:cNvSpPr/>
            <p:nvPr/>
          </p:nvSpPr>
          <p:spPr>
            <a:xfrm>
              <a:off x="254161" y="4193739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21C1548-24FF-4A29-8A08-8EA662B77CED}"/>
                </a:ext>
              </a:extLst>
            </p:cNvPr>
            <p:cNvSpPr/>
            <p:nvPr/>
          </p:nvSpPr>
          <p:spPr>
            <a:xfrm rot="21398434">
              <a:off x="254161" y="5691210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0452F7D-25DD-4E82-A432-D06BE4DC30A9}"/>
                </a:ext>
              </a:extLst>
            </p:cNvPr>
            <p:cNvSpPr/>
            <p:nvPr/>
          </p:nvSpPr>
          <p:spPr>
            <a:xfrm>
              <a:off x="231301" y="4662416"/>
              <a:ext cx="182880" cy="18288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9ABFC8F-55E8-4B4C-8CD5-0A3BE8317766}"/>
                </a:ext>
              </a:extLst>
            </p:cNvPr>
            <p:cNvSpPr/>
            <p:nvPr/>
          </p:nvSpPr>
          <p:spPr>
            <a:xfrm>
              <a:off x="231301" y="8503269"/>
              <a:ext cx="182880" cy="182880"/>
            </a:xfrm>
            <a:prstGeom prst="ellipse">
              <a:avLst/>
            </a:prstGeom>
            <a:solidFill>
              <a:srgbClr val="00B0F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1246C0A-04A4-4155-BE01-052E188D1EE1}"/>
                </a:ext>
              </a:extLst>
            </p:cNvPr>
            <p:cNvSpPr/>
            <p:nvPr/>
          </p:nvSpPr>
          <p:spPr>
            <a:xfrm>
              <a:off x="254161" y="6159887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649B4D-8942-4459-91D4-5FFA287396C7}"/>
                </a:ext>
              </a:extLst>
            </p:cNvPr>
            <p:cNvSpPr/>
            <p:nvPr/>
          </p:nvSpPr>
          <p:spPr>
            <a:xfrm>
              <a:off x="254161" y="6628564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8A9A951-A329-40A7-9ED6-FDC090C22A00}"/>
                </a:ext>
              </a:extLst>
            </p:cNvPr>
            <p:cNvSpPr/>
            <p:nvPr/>
          </p:nvSpPr>
          <p:spPr>
            <a:xfrm>
              <a:off x="254161" y="7097241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1D26DAC-97A9-4ADC-B7C2-0DF94DD92244}"/>
                </a:ext>
              </a:extLst>
            </p:cNvPr>
            <p:cNvSpPr/>
            <p:nvPr/>
          </p:nvSpPr>
          <p:spPr>
            <a:xfrm>
              <a:off x="254161" y="8034595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163C065-BD4C-4027-B278-E8510BA55C38}"/>
                </a:ext>
              </a:extLst>
            </p:cNvPr>
            <p:cNvSpPr/>
            <p:nvPr/>
          </p:nvSpPr>
          <p:spPr>
            <a:xfrm>
              <a:off x="231301" y="5176813"/>
              <a:ext cx="182880" cy="18288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1CC0393-1012-4A79-A93A-B31D2EAB549A}"/>
                </a:ext>
              </a:extLst>
            </p:cNvPr>
            <p:cNvSpPr/>
            <p:nvPr/>
          </p:nvSpPr>
          <p:spPr>
            <a:xfrm>
              <a:off x="254161" y="7565918"/>
              <a:ext cx="137160" cy="13716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DEA9636-B3EB-4B4B-AF9F-ADC18834B7CA}"/>
              </a:ext>
            </a:extLst>
          </p:cNvPr>
          <p:cNvCxnSpPr>
            <a:cxnSpLocks/>
          </p:cNvCxnSpPr>
          <p:nvPr/>
        </p:nvCxnSpPr>
        <p:spPr>
          <a:xfrm flipV="1">
            <a:off x="1435061" y="3540993"/>
            <a:ext cx="0" cy="841477"/>
          </a:xfrm>
          <a:prstGeom prst="line">
            <a:avLst/>
          </a:prstGeom>
          <a:ln w="28575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5681528-A91C-4A6F-8324-9829AC8C5B6C}"/>
              </a:ext>
            </a:extLst>
          </p:cNvPr>
          <p:cNvSpPr/>
          <p:nvPr/>
        </p:nvSpPr>
        <p:spPr>
          <a:xfrm>
            <a:off x="2805286" y="4835714"/>
            <a:ext cx="2811152" cy="168206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  <a:cs typeface="Arial"/>
              </a:rPr>
              <a:t>May + June 2022: </a:t>
            </a:r>
            <a:r>
              <a:rPr lang="en-US" sz="1600">
                <a:solidFill>
                  <a:schemeClr val="bg1"/>
                </a:solidFill>
                <a:cs typeface="Arial"/>
              </a:rPr>
              <a:t>The City of Calgary sent a letter of intent to annex lands to Foothills County and other interested parties</a:t>
            </a:r>
            <a:endParaRPr lang="en-CA" sz="1600">
              <a:solidFill>
                <a:schemeClr val="bg1"/>
              </a:solidFill>
              <a:cs typeface="Arial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DE6053C-4B97-4FE1-9E1D-843A6DF3D083}"/>
              </a:ext>
            </a:extLst>
          </p:cNvPr>
          <p:cNvSpPr/>
          <p:nvPr/>
        </p:nvSpPr>
        <p:spPr>
          <a:xfrm>
            <a:off x="131292" y="2097267"/>
            <a:ext cx="2811154" cy="164592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March 2021: </a:t>
            </a:r>
            <a:r>
              <a:rPr lang="en-US" sz="1600">
                <a:solidFill>
                  <a:schemeClr val="bg1"/>
                </a:solidFill>
              </a:rPr>
              <a:t>City of Calgary Council directed Administration to proceed with annexation. </a:t>
            </a:r>
            <a:endParaRPr lang="en-US" sz="1600">
              <a:solidFill>
                <a:schemeClr val="bg1"/>
              </a:solidFill>
              <a:cs typeface="Arial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B4214DF-9E31-47A9-AF0D-1A0E83C487D8}"/>
              </a:ext>
            </a:extLst>
          </p:cNvPr>
          <p:cNvSpPr/>
          <p:nvPr/>
        </p:nvSpPr>
        <p:spPr>
          <a:xfrm>
            <a:off x="6037008" y="4835714"/>
            <a:ext cx="2811154" cy="164592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December 2022: </a:t>
            </a:r>
            <a:r>
              <a:rPr lang="en-US" sz="1600">
                <a:solidFill>
                  <a:schemeClr val="bg1"/>
                </a:solidFill>
              </a:rPr>
              <a:t>The Foothills – Calgary Annexation Negotiation Committee held its first meeting.</a:t>
            </a:r>
            <a:endParaRPr lang="en-US" sz="1600">
              <a:solidFill>
                <a:schemeClr val="bg1"/>
              </a:solidFill>
              <a:cs typeface="Arial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CBEBA12-848D-41B5-9B43-7F29C9519701}"/>
              </a:ext>
            </a:extLst>
          </p:cNvPr>
          <p:cNvCxnSpPr>
            <a:cxnSpLocks/>
          </p:cNvCxnSpPr>
          <p:nvPr/>
        </p:nvCxnSpPr>
        <p:spPr>
          <a:xfrm>
            <a:off x="6272660" y="4440417"/>
            <a:ext cx="0" cy="533027"/>
          </a:xfrm>
          <a:prstGeom prst="line">
            <a:avLst/>
          </a:prstGeom>
          <a:ln w="28575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C6E34F2-DCB3-469D-AD50-C5DAE21EA4F5}"/>
              </a:ext>
            </a:extLst>
          </p:cNvPr>
          <p:cNvCxnSpPr>
            <a:cxnSpLocks/>
          </p:cNvCxnSpPr>
          <p:nvPr/>
        </p:nvCxnSpPr>
        <p:spPr>
          <a:xfrm>
            <a:off x="4771267" y="4440417"/>
            <a:ext cx="0" cy="533027"/>
          </a:xfrm>
          <a:prstGeom prst="line">
            <a:avLst/>
          </a:prstGeom>
          <a:ln w="28575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85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D19EF-DE4C-4052-95B2-3F8127DEF5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B2A79F-868F-4945-BCBE-7F26640296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44938" y="2129196"/>
            <a:ext cx="4146658" cy="493799"/>
          </a:xfrm>
        </p:spPr>
        <p:txBody>
          <a:bodyPr/>
          <a:lstStyle/>
          <a:p>
            <a:r>
              <a:rPr lang="en-US" b="0">
                <a:solidFill>
                  <a:schemeClr val="tx1"/>
                </a:solidFill>
              </a:rPr>
              <a:t>Representing the City of Calgary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64B955-2349-4EB0-9B05-288AAA909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4533" y="2555127"/>
            <a:ext cx="4147058" cy="2809310"/>
          </a:xfrm>
        </p:spPr>
        <p:txBody>
          <a:bodyPr lIns="91440" tIns="45720" rIns="91440" bIns="45720" anchor="t"/>
          <a:lstStyle/>
          <a:p>
            <a:pPr marL="227965" indent="-227965">
              <a:spcBef>
                <a:spcPts val="800"/>
              </a:spcBef>
            </a:pPr>
            <a:r>
              <a:rPr lang="en-US"/>
              <a:t>Cllr Spencer (Co-Chair)</a:t>
            </a:r>
          </a:p>
          <a:p>
            <a:pPr marL="227965" indent="-227965">
              <a:spcBef>
                <a:spcPts val="800"/>
              </a:spcBef>
            </a:pPr>
            <a:r>
              <a:rPr lang="en-US"/>
              <a:t>Cllr Demong</a:t>
            </a:r>
            <a:endParaRPr lang="en-US">
              <a:cs typeface="Arial"/>
            </a:endParaRPr>
          </a:p>
          <a:p>
            <a:pPr marL="227965" indent="-227965">
              <a:spcBef>
                <a:spcPts val="800"/>
              </a:spcBef>
            </a:pPr>
            <a:r>
              <a:rPr lang="en-US"/>
              <a:t>Cllr Penner</a:t>
            </a:r>
            <a:endParaRPr lang="en-US">
              <a:cs typeface="Arial"/>
            </a:endParaRPr>
          </a:p>
          <a:p>
            <a:pPr marL="0" indent="0">
              <a:spcBef>
                <a:spcPts val="800"/>
              </a:spcBef>
              <a:buNone/>
            </a:pPr>
            <a:endParaRPr lang="en-US"/>
          </a:p>
          <a:p>
            <a:pPr marL="0" indent="0">
              <a:spcBef>
                <a:spcPts val="800"/>
              </a:spcBef>
              <a:buNone/>
            </a:pPr>
            <a:endParaRPr lang="en-US"/>
          </a:p>
          <a:p>
            <a:pPr marL="0" indent="0">
              <a:spcBef>
                <a:spcPts val="800"/>
              </a:spcBef>
              <a:buNone/>
            </a:pPr>
            <a:endParaRPr lang="en-US"/>
          </a:p>
          <a:p>
            <a:pPr marL="0" indent="0">
              <a:spcBef>
                <a:spcPts val="800"/>
              </a:spcBef>
              <a:buNone/>
            </a:pPr>
            <a:r>
              <a:rPr lang="en-US" b="1"/>
              <a:t>Calgary Staff members</a:t>
            </a:r>
            <a:endParaRPr lang="en-US" b="1">
              <a:cs typeface="Arial"/>
            </a:endParaRPr>
          </a:p>
          <a:p>
            <a:pPr marL="227965" indent="-227965">
              <a:spcBef>
                <a:spcPts val="800"/>
              </a:spcBef>
            </a:pPr>
            <a:r>
              <a:rPr lang="en-US"/>
              <a:t>Natalia Zoldak</a:t>
            </a:r>
            <a:endParaRPr lang="en-US">
              <a:cs typeface="Arial"/>
            </a:endParaRPr>
          </a:p>
          <a:p>
            <a:pPr marL="227965" indent="-227965">
              <a:spcBef>
                <a:spcPts val="800"/>
              </a:spcBef>
            </a:pPr>
            <a:r>
              <a:rPr lang="en-US"/>
              <a:t>Natasha Kuzmak</a:t>
            </a:r>
            <a:endParaRPr lang="en-US">
              <a:cs typeface="Arial"/>
            </a:endParaRPr>
          </a:p>
          <a:p>
            <a:pPr marL="227965" indent="-227965">
              <a:spcBef>
                <a:spcPts val="800"/>
              </a:spcBef>
            </a:pPr>
            <a:r>
              <a:rPr lang="en-US"/>
              <a:t>Karen Holz</a:t>
            </a:r>
            <a:endParaRPr lang="en-US">
              <a:cs typeface="Arial" panose="020B0604020202020204"/>
            </a:endParaRPr>
          </a:p>
          <a:p>
            <a:pPr marL="227965" indent="-227965">
              <a:spcBef>
                <a:spcPts val="800"/>
              </a:spcBef>
            </a:pPr>
            <a:endParaRPr lang="en-US">
              <a:cs typeface="Arial" panose="020B0604020202020204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5951FC-1E55-42C3-8803-C1906C1AAB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342" y="2129196"/>
            <a:ext cx="4146658" cy="493799"/>
          </a:xfrm>
        </p:spPr>
        <p:txBody>
          <a:bodyPr/>
          <a:lstStyle/>
          <a:p>
            <a:r>
              <a:rPr lang="en-US" b="0">
                <a:solidFill>
                  <a:schemeClr val="tx1"/>
                </a:solidFill>
              </a:rPr>
              <a:t>Representing Foothills County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E83CD0D-B8F5-406B-A5F7-204022B7E8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4935" y="2555127"/>
            <a:ext cx="4135275" cy="3304217"/>
          </a:xfrm>
        </p:spPr>
        <p:txBody>
          <a:bodyPr lIns="91440" tIns="45720" rIns="91440" bIns="45720" anchor="t"/>
          <a:lstStyle/>
          <a:p>
            <a:pPr marL="227965" indent="-227965">
              <a:spcBef>
                <a:spcPts val="800"/>
              </a:spcBef>
            </a:pPr>
            <a:r>
              <a:rPr lang="en-US"/>
              <a:t>Cllr Waldorf (Co-Chair)</a:t>
            </a:r>
          </a:p>
          <a:p>
            <a:pPr marL="227965" indent="-227965">
              <a:spcBef>
                <a:spcPts val="800"/>
              </a:spcBef>
            </a:pPr>
            <a:r>
              <a:rPr lang="en-US"/>
              <a:t>Reeve Miller</a:t>
            </a:r>
            <a:endParaRPr lang="en-US">
              <a:cs typeface="Arial" panose="020B0604020202020204"/>
            </a:endParaRPr>
          </a:p>
          <a:p>
            <a:pPr marL="227965" indent="-227965">
              <a:spcBef>
                <a:spcPts val="800"/>
              </a:spcBef>
            </a:pPr>
            <a:r>
              <a:rPr lang="en-US"/>
              <a:t>Cllr Alger</a:t>
            </a:r>
            <a:endParaRPr lang="en-US">
              <a:cs typeface="Arial" panose="020B0604020202020204"/>
            </a:endParaRPr>
          </a:p>
          <a:p>
            <a:pPr marL="227965" indent="-227965">
              <a:spcBef>
                <a:spcPts val="800"/>
              </a:spcBef>
            </a:pPr>
            <a:endParaRPr lang="en-US">
              <a:cs typeface="Arial" panose="020B0604020202020204"/>
            </a:endParaRPr>
          </a:p>
          <a:p>
            <a:pPr marL="0" indent="0">
              <a:spcBef>
                <a:spcPts val="800"/>
              </a:spcBef>
              <a:buNone/>
            </a:pPr>
            <a:endParaRPr lang="en-US"/>
          </a:p>
          <a:p>
            <a:pPr marL="0" indent="0">
              <a:spcBef>
                <a:spcPts val="800"/>
              </a:spcBef>
              <a:buNone/>
            </a:pPr>
            <a:endParaRPr lang="en-US"/>
          </a:p>
          <a:p>
            <a:pPr marL="0" indent="0">
              <a:spcBef>
                <a:spcPts val="800"/>
              </a:spcBef>
              <a:buNone/>
            </a:pPr>
            <a:r>
              <a:rPr lang="en-US" b="1"/>
              <a:t>Foothills Staff members</a:t>
            </a:r>
          </a:p>
          <a:p>
            <a:pPr marL="227965" indent="-227965">
              <a:spcBef>
                <a:spcPts val="800"/>
              </a:spcBef>
            </a:pPr>
            <a:r>
              <a:rPr lang="en-US"/>
              <a:t>Julie McLean</a:t>
            </a:r>
            <a:endParaRPr lang="en-US">
              <a:cs typeface="Arial" panose="020B0604020202020204"/>
            </a:endParaRPr>
          </a:p>
          <a:p>
            <a:pPr marL="227965" indent="-227965">
              <a:spcBef>
                <a:spcPts val="800"/>
              </a:spcBef>
            </a:pPr>
            <a:r>
              <a:rPr lang="en-US"/>
              <a:t>Heather Hemingway</a:t>
            </a:r>
            <a:endParaRPr lang="en-US">
              <a:cs typeface="Arial" panose="020B0604020202020204"/>
            </a:endParaRPr>
          </a:p>
          <a:p>
            <a:pPr marL="227965" indent="-227965">
              <a:spcBef>
                <a:spcPts val="800"/>
              </a:spcBef>
            </a:pPr>
            <a:r>
              <a:rPr lang="en-US"/>
              <a:t>Drew </a:t>
            </a:r>
            <a:r>
              <a:rPr lang="en-US" err="1"/>
              <a:t>Granson</a:t>
            </a:r>
            <a:endParaRPr lang="en-US">
              <a:cs typeface="Arial" panose="020B0604020202020204"/>
            </a:endParaRPr>
          </a:p>
          <a:p>
            <a:pPr marL="227965" indent="-227965">
              <a:spcBef>
                <a:spcPts val="800"/>
              </a:spcBef>
            </a:pPr>
            <a:endParaRPr lang="en-US">
              <a:cs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50D2A6-AD97-418D-9FA8-8AF1BFD15A1B}"/>
              </a:ext>
            </a:extLst>
          </p:cNvPr>
          <p:cNvSpPr txBox="1"/>
          <p:nvPr/>
        </p:nvSpPr>
        <p:spPr>
          <a:xfrm>
            <a:off x="365692" y="1599809"/>
            <a:ext cx="83973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>
                <a:solidFill>
                  <a:srgbClr val="4B4F55"/>
                </a:solidFill>
                <a:latin typeface="Arial" panose="020B0604020202020204" pitchFamily="34" charset="0"/>
              </a:rPr>
              <a:t>Annexation Negotiation Committee: </a:t>
            </a:r>
            <a:endParaRPr lang="en-US" sz="2400" b="1">
              <a:solidFill>
                <a:srgbClr val="4B4F55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452532-E820-6ECE-AECE-A6FE301E28B2}"/>
              </a:ext>
            </a:extLst>
          </p:cNvPr>
          <p:cNvSpPr txBox="1"/>
          <p:nvPr/>
        </p:nvSpPr>
        <p:spPr>
          <a:xfrm>
            <a:off x="365692" y="3959782"/>
            <a:ext cx="83973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>
                <a:solidFill>
                  <a:srgbClr val="4B4F55"/>
                </a:solidFill>
                <a:latin typeface="Arial" panose="020B0604020202020204" pitchFamily="34" charset="0"/>
              </a:rPr>
              <a:t>Supporting Staff: </a:t>
            </a:r>
            <a:endParaRPr lang="en-US" sz="2400" b="1">
              <a:solidFill>
                <a:srgbClr val="4B4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44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Map&#10;&#10;Description automatically generated">
            <a:extLst>
              <a:ext uri="{FF2B5EF4-FFF2-40B4-BE49-F238E27FC236}">
                <a16:creationId xmlns:a16="http://schemas.microsoft.com/office/drawing/2014/main" id="{5B5DE22D-BB3B-4EC5-835D-0BA9C2E0A9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44" t="3235" r="21612" b="21160"/>
          <a:stretch/>
        </p:blipFill>
        <p:spPr>
          <a:xfrm>
            <a:off x="3704211" y="140348"/>
            <a:ext cx="5439790" cy="656178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339360" y="1113904"/>
            <a:ext cx="2874895" cy="1032247"/>
          </a:xfrm>
          <a:prstGeom prst="rect">
            <a:avLst/>
          </a:prstGeom>
        </p:spPr>
        <p:txBody>
          <a:bodyPr lIns="0" tIns="45720" rIns="91440" bIns="45720" anchor="t"/>
          <a:lstStyle/>
          <a:p>
            <a:r>
              <a:rPr lang="en-US" sz="2400">
                <a:solidFill>
                  <a:srgbClr val="4B4F55"/>
                </a:solidFill>
              </a:rPr>
              <a:t>Calgary's Reasons for Annexation 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9527" y="6520893"/>
            <a:ext cx="1324791" cy="245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47E26CF1-F9C2-428C-B179-B47B30E23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671" y="236741"/>
            <a:ext cx="2146969" cy="2031325"/>
          </a:xfrm>
          <a:prstGeom prst="rect">
            <a:avLst/>
          </a:prstGeom>
          <a:solidFill>
            <a:schemeClr val="accent2">
              <a:lumMod val="20000"/>
              <a:lumOff val="80000"/>
              <a:alpha val="7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accent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accent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accent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accent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accent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accent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accent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accent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accent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The City of Calgary is considering the annexation of 415+/- acres of land, which is currently within Foothills County.</a:t>
            </a:r>
          </a:p>
        </p:txBody>
      </p:sp>
      <p:sp>
        <p:nvSpPr>
          <p:cNvPr id="11" name="Line 14">
            <a:extLst>
              <a:ext uri="{FF2B5EF4-FFF2-40B4-BE49-F238E27FC236}">
                <a16:creationId xmlns:a16="http://schemas.microsoft.com/office/drawing/2014/main" id="{0589E077-9E61-4523-AA5A-B69ECCE402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31835" y="2268066"/>
            <a:ext cx="525835" cy="8157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" name="Picture 7" descr="Map&#10;&#10;Description automatically generated">
            <a:extLst>
              <a:ext uri="{FF2B5EF4-FFF2-40B4-BE49-F238E27FC236}">
                <a16:creationId xmlns:a16="http://schemas.microsoft.com/office/drawing/2014/main" id="{FCE09B98-5A54-43B4-9AEF-487FFB2ADB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09" t="84148" r="51683"/>
          <a:stretch/>
        </p:blipFill>
        <p:spPr>
          <a:xfrm>
            <a:off x="3832351" y="5900431"/>
            <a:ext cx="2105891" cy="6620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CF5BDF-3E7F-45F5-AED3-4E58E01AFF61}"/>
              </a:ext>
            </a:extLst>
          </p:cNvPr>
          <p:cNvSpPr txBox="1"/>
          <p:nvPr/>
        </p:nvSpPr>
        <p:spPr>
          <a:xfrm>
            <a:off x="339360" y="2022764"/>
            <a:ext cx="302549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>
              <a:solidFill>
                <a:srgbClr val="000000"/>
              </a:solidFill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>
                <a:solidFill>
                  <a:srgbClr val="000000"/>
                </a:solidFill>
              </a:rPr>
              <a:t>Allow for future urban development contiguous with Calgary’s developing communities.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pPr marL="342900" indent="-342900">
              <a:buAutoNum type="arabicPeriod"/>
            </a:pPr>
            <a:endParaRPr lang="en-US" sz="1600">
              <a:solidFill>
                <a:srgbClr val="000000"/>
              </a:solidFill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>
                <a:solidFill>
                  <a:srgbClr val="000000"/>
                </a:solidFill>
              </a:rPr>
              <a:t>Provide opportunities for mutual cooperation with Foothills County; e.g., address road issues.</a:t>
            </a:r>
            <a:endParaRPr lang="en-US" sz="1600">
              <a:cs typeface="Arial"/>
            </a:endParaRPr>
          </a:p>
          <a:p>
            <a:pPr marL="342900" indent="-342900">
              <a:buAutoNum type="arabicPeriod"/>
            </a:pPr>
            <a:endParaRPr lang="en-US" sz="1600">
              <a:solidFill>
                <a:srgbClr val="000000"/>
              </a:solidFill>
              <a:cs typeface="Arial"/>
            </a:endParaRPr>
          </a:p>
          <a:p>
            <a:pPr marL="342900" indent="-342900">
              <a:buAutoNum type="arabicPeriod"/>
            </a:pPr>
            <a:r>
              <a:rPr lang="en-US" sz="1600">
                <a:solidFill>
                  <a:srgbClr val="000000"/>
                </a:solidFill>
              </a:rPr>
              <a:t>Fulfill Calgary Council direction to initiate this annexation with Foothills County, which passed on March</a:t>
            </a:r>
            <a:r>
              <a:rPr lang="en-US" sz="1600">
                <a:solidFill>
                  <a:srgbClr val="000000"/>
                </a:solidFill>
                <a:ea typeface="+mn-lt"/>
                <a:cs typeface="+mn-lt"/>
              </a:rPr>
              <a:t> 15, 2021. 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676912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:\Divisions\Regional_Corporate_Initiatives\Regional\Intermunicipal Development Plans (IDP)\MD of Foothills\2013-2015 IDP Project\-= Maps &amp; Aerial Photos =-\13th Set Draft Maps\map3_policy_areas_11x17.jpg"/>
          <p:cNvPicPr>
            <a:picLocks noChangeAspect="1" noChangeArrowheads="1"/>
          </p:cNvPicPr>
          <p:nvPr/>
        </p:nvPicPr>
        <p:blipFill rotWithShape="1">
          <a:blip r:embed="rId3" cstate="screen"/>
          <a:srcRect t="5087" b="145"/>
          <a:stretch/>
        </p:blipFill>
        <p:spPr bwMode="auto">
          <a:xfrm>
            <a:off x="0" y="1207588"/>
            <a:ext cx="9144000" cy="5318263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068726" y="381000"/>
            <a:ext cx="4484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/>
              <a:t>Intermunicipal Development Plan Context </a:t>
            </a:r>
            <a:endParaRPr lang="en-CA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BE6EC-9FDE-4D88-A0A6-6E98270473B3}" type="slidenum">
              <a:rPr lang="en-US" smtClean="0"/>
              <a:t>8</a:t>
            </a:fld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3715685" y="3529007"/>
            <a:ext cx="353042" cy="882967"/>
          </a:xfrm>
          <a:custGeom>
            <a:avLst/>
            <a:gdLst>
              <a:gd name="connsiteX0" fmla="*/ 233362 w 1159669"/>
              <a:gd name="connsiteY0" fmla="*/ 0 h 2900363"/>
              <a:gd name="connsiteX1" fmla="*/ 292894 w 1159669"/>
              <a:gd name="connsiteY1" fmla="*/ 0 h 2900363"/>
              <a:gd name="connsiteX2" fmla="*/ 292894 w 1159669"/>
              <a:gd name="connsiteY2" fmla="*/ 421482 h 2900363"/>
              <a:gd name="connsiteX3" fmla="*/ 254794 w 1159669"/>
              <a:gd name="connsiteY3" fmla="*/ 473869 h 2900363"/>
              <a:gd name="connsiteX4" fmla="*/ 240506 w 1159669"/>
              <a:gd name="connsiteY4" fmla="*/ 1126332 h 2900363"/>
              <a:gd name="connsiteX5" fmla="*/ 947737 w 1159669"/>
              <a:gd name="connsiteY5" fmla="*/ 1119188 h 2900363"/>
              <a:gd name="connsiteX6" fmla="*/ 1004887 w 1159669"/>
              <a:gd name="connsiteY6" fmla="*/ 1131094 h 2900363"/>
              <a:gd name="connsiteX7" fmla="*/ 1014412 w 1159669"/>
              <a:gd name="connsiteY7" fmla="*/ 1183482 h 2900363"/>
              <a:gd name="connsiteX8" fmla="*/ 1023937 w 1159669"/>
              <a:gd name="connsiteY8" fmla="*/ 1245394 h 2900363"/>
              <a:gd name="connsiteX9" fmla="*/ 1045369 w 1159669"/>
              <a:gd name="connsiteY9" fmla="*/ 1290638 h 2900363"/>
              <a:gd name="connsiteX10" fmla="*/ 1047750 w 1159669"/>
              <a:gd name="connsiteY10" fmla="*/ 1369219 h 2900363"/>
              <a:gd name="connsiteX11" fmla="*/ 1023937 w 1159669"/>
              <a:gd name="connsiteY11" fmla="*/ 1421607 h 2900363"/>
              <a:gd name="connsiteX12" fmla="*/ 1035844 w 1159669"/>
              <a:gd name="connsiteY12" fmla="*/ 1495425 h 2900363"/>
              <a:gd name="connsiteX13" fmla="*/ 1042987 w 1159669"/>
              <a:gd name="connsiteY13" fmla="*/ 1521619 h 2900363"/>
              <a:gd name="connsiteX14" fmla="*/ 1090612 w 1159669"/>
              <a:gd name="connsiteY14" fmla="*/ 1502569 h 2900363"/>
              <a:gd name="connsiteX15" fmla="*/ 1116806 w 1159669"/>
              <a:gd name="connsiteY15" fmla="*/ 1497807 h 2900363"/>
              <a:gd name="connsiteX16" fmla="*/ 1138237 w 1159669"/>
              <a:gd name="connsiteY16" fmla="*/ 1554957 h 2900363"/>
              <a:gd name="connsiteX17" fmla="*/ 1159669 w 1159669"/>
              <a:gd name="connsiteY17" fmla="*/ 1616869 h 2900363"/>
              <a:gd name="connsiteX18" fmla="*/ 1121569 w 1159669"/>
              <a:gd name="connsiteY18" fmla="*/ 1647825 h 2900363"/>
              <a:gd name="connsiteX19" fmla="*/ 1112044 w 1159669"/>
              <a:gd name="connsiteY19" fmla="*/ 1674019 h 2900363"/>
              <a:gd name="connsiteX20" fmla="*/ 1138237 w 1159669"/>
              <a:gd name="connsiteY20" fmla="*/ 1726407 h 2900363"/>
              <a:gd name="connsiteX21" fmla="*/ 1145381 w 1159669"/>
              <a:gd name="connsiteY21" fmla="*/ 1781175 h 2900363"/>
              <a:gd name="connsiteX22" fmla="*/ 1159669 w 1159669"/>
              <a:gd name="connsiteY22" fmla="*/ 1819275 h 2900363"/>
              <a:gd name="connsiteX23" fmla="*/ 1104900 w 1159669"/>
              <a:gd name="connsiteY23" fmla="*/ 1793082 h 2900363"/>
              <a:gd name="connsiteX24" fmla="*/ 1071562 w 1159669"/>
              <a:gd name="connsiteY24" fmla="*/ 1745457 h 2900363"/>
              <a:gd name="connsiteX25" fmla="*/ 1040606 w 1159669"/>
              <a:gd name="connsiteY25" fmla="*/ 1833563 h 2900363"/>
              <a:gd name="connsiteX26" fmla="*/ 1038225 w 1159669"/>
              <a:gd name="connsiteY26" fmla="*/ 1862138 h 2900363"/>
              <a:gd name="connsiteX27" fmla="*/ 1026319 w 1159669"/>
              <a:gd name="connsiteY27" fmla="*/ 1966913 h 2900363"/>
              <a:gd name="connsiteX28" fmla="*/ 1083469 w 1159669"/>
              <a:gd name="connsiteY28" fmla="*/ 2071688 h 2900363"/>
              <a:gd name="connsiteX29" fmla="*/ 1078706 w 1159669"/>
              <a:gd name="connsiteY29" fmla="*/ 2114550 h 2900363"/>
              <a:gd name="connsiteX30" fmla="*/ 1026319 w 1159669"/>
              <a:gd name="connsiteY30" fmla="*/ 2176463 h 2900363"/>
              <a:gd name="connsiteX31" fmla="*/ 981075 w 1159669"/>
              <a:gd name="connsiteY31" fmla="*/ 2240757 h 2900363"/>
              <a:gd name="connsiteX32" fmla="*/ 973931 w 1159669"/>
              <a:gd name="connsiteY32" fmla="*/ 2305050 h 2900363"/>
              <a:gd name="connsiteX33" fmla="*/ 926306 w 1159669"/>
              <a:gd name="connsiteY33" fmla="*/ 2364582 h 2900363"/>
              <a:gd name="connsiteX34" fmla="*/ 883444 w 1159669"/>
              <a:gd name="connsiteY34" fmla="*/ 2400300 h 2900363"/>
              <a:gd name="connsiteX35" fmla="*/ 864394 w 1159669"/>
              <a:gd name="connsiteY35" fmla="*/ 2414588 h 2900363"/>
              <a:gd name="connsiteX36" fmla="*/ 916781 w 1159669"/>
              <a:gd name="connsiteY36" fmla="*/ 2457450 h 2900363"/>
              <a:gd name="connsiteX37" fmla="*/ 928687 w 1159669"/>
              <a:gd name="connsiteY37" fmla="*/ 2471738 h 2900363"/>
              <a:gd name="connsiteX38" fmla="*/ 928687 w 1159669"/>
              <a:gd name="connsiteY38" fmla="*/ 2500313 h 2900363"/>
              <a:gd name="connsiteX39" fmla="*/ 897731 w 1159669"/>
              <a:gd name="connsiteY39" fmla="*/ 2505075 h 2900363"/>
              <a:gd name="connsiteX40" fmla="*/ 847725 w 1159669"/>
              <a:gd name="connsiteY40" fmla="*/ 2466975 h 2900363"/>
              <a:gd name="connsiteX41" fmla="*/ 819150 w 1159669"/>
              <a:gd name="connsiteY41" fmla="*/ 2474119 h 2900363"/>
              <a:gd name="connsiteX42" fmla="*/ 785812 w 1159669"/>
              <a:gd name="connsiteY42" fmla="*/ 2500313 h 2900363"/>
              <a:gd name="connsiteX43" fmla="*/ 735806 w 1159669"/>
              <a:gd name="connsiteY43" fmla="*/ 2531269 h 2900363"/>
              <a:gd name="connsiteX44" fmla="*/ 695325 w 1159669"/>
              <a:gd name="connsiteY44" fmla="*/ 2564607 h 2900363"/>
              <a:gd name="connsiteX45" fmla="*/ 654844 w 1159669"/>
              <a:gd name="connsiteY45" fmla="*/ 2588419 h 2900363"/>
              <a:gd name="connsiteX46" fmla="*/ 633412 w 1159669"/>
              <a:gd name="connsiteY46" fmla="*/ 2638425 h 2900363"/>
              <a:gd name="connsiteX47" fmla="*/ 609600 w 1159669"/>
              <a:gd name="connsiteY47" fmla="*/ 2655094 h 2900363"/>
              <a:gd name="connsiteX48" fmla="*/ 588169 w 1159669"/>
              <a:gd name="connsiteY48" fmla="*/ 2700338 h 2900363"/>
              <a:gd name="connsiteX49" fmla="*/ 578644 w 1159669"/>
              <a:gd name="connsiteY49" fmla="*/ 2733675 h 2900363"/>
              <a:gd name="connsiteX50" fmla="*/ 581025 w 1159669"/>
              <a:gd name="connsiteY50" fmla="*/ 2755107 h 2900363"/>
              <a:gd name="connsiteX51" fmla="*/ 581025 w 1159669"/>
              <a:gd name="connsiteY51" fmla="*/ 2781300 h 2900363"/>
              <a:gd name="connsiteX52" fmla="*/ 547687 w 1159669"/>
              <a:gd name="connsiteY52" fmla="*/ 2797969 h 2900363"/>
              <a:gd name="connsiteX53" fmla="*/ 504825 w 1159669"/>
              <a:gd name="connsiteY53" fmla="*/ 2821782 h 2900363"/>
              <a:gd name="connsiteX54" fmla="*/ 481012 w 1159669"/>
              <a:gd name="connsiteY54" fmla="*/ 2819400 h 2900363"/>
              <a:gd name="connsiteX55" fmla="*/ 450056 w 1159669"/>
              <a:gd name="connsiteY55" fmla="*/ 2869407 h 2900363"/>
              <a:gd name="connsiteX56" fmla="*/ 421481 w 1159669"/>
              <a:gd name="connsiteY56" fmla="*/ 2900363 h 2900363"/>
              <a:gd name="connsiteX57" fmla="*/ 378619 w 1159669"/>
              <a:gd name="connsiteY57" fmla="*/ 2850357 h 2900363"/>
              <a:gd name="connsiteX58" fmla="*/ 352425 w 1159669"/>
              <a:gd name="connsiteY58" fmla="*/ 2800350 h 2900363"/>
              <a:gd name="connsiteX59" fmla="*/ 311944 w 1159669"/>
              <a:gd name="connsiteY59" fmla="*/ 2788444 h 2900363"/>
              <a:gd name="connsiteX60" fmla="*/ 254794 w 1159669"/>
              <a:gd name="connsiteY60" fmla="*/ 2774157 h 2900363"/>
              <a:gd name="connsiteX61" fmla="*/ 254794 w 1159669"/>
              <a:gd name="connsiteY61" fmla="*/ 1269207 h 2900363"/>
              <a:gd name="connsiteX62" fmla="*/ 207169 w 1159669"/>
              <a:gd name="connsiteY62" fmla="*/ 1202532 h 2900363"/>
              <a:gd name="connsiteX63" fmla="*/ 130969 w 1159669"/>
              <a:gd name="connsiteY63" fmla="*/ 1157288 h 2900363"/>
              <a:gd name="connsiteX64" fmla="*/ 92869 w 1159669"/>
              <a:gd name="connsiteY64" fmla="*/ 1131094 h 2900363"/>
              <a:gd name="connsiteX65" fmla="*/ 4762 w 1159669"/>
              <a:gd name="connsiteY65" fmla="*/ 919163 h 2900363"/>
              <a:gd name="connsiteX66" fmla="*/ 0 w 1159669"/>
              <a:gd name="connsiteY66" fmla="*/ 912019 h 2900363"/>
              <a:gd name="connsiteX67" fmla="*/ 97631 w 1159669"/>
              <a:gd name="connsiteY67" fmla="*/ 652463 h 2900363"/>
              <a:gd name="connsiteX68" fmla="*/ 250031 w 1159669"/>
              <a:gd name="connsiteY68" fmla="*/ 404813 h 2900363"/>
              <a:gd name="connsiteX69" fmla="*/ 233362 w 1159669"/>
              <a:gd name="connsiteY69" fmla="*/ 0 h 290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159669" h="2900363">
                <a:moveTo>
                  <a:pt x="233362" y="0"/>
                </a:moveTo>
                <a:lnTo>
                  <a:pt x="292894" y="0"/>
                </a:lnTo>
                <a:lnTo>
                  <a:pt x="292894" y="421482"/>
                </a:lnTo>
                <a:lnTo>
                  <a:pt x="254794" y="473869"/>
                </a:lnTo>
                <a:lnTo>
                  <a:pt x="240506" y="1126332"/>
                </a:lnTo>
                <a:lnTo>
                  <a:pt x="947737" y="1119188"/>
                </a:lnTo>
                <a:lnTo>
                  <a:pt x="1004887" y="1131094"/>
                </a:lnTo>
                <a:lnTo>
                  <a:pt x="1014412" y="1183482"/>
                </a:lnTo>
                <a:lnTo>
                  <a:pt x="1023937" y="1245394"/>
                </a:lnTo>
                <a:lnTo>
                  <a:pt x="1045369" y="1290638"/>
                </a:lnTo>
                <a:cubicBezTo>
                  <a:pt x="1046163" y="1316832"/>
                  <a:pt x="1046956" y="1343025"/>
                  <a:pt x="1047750" y="1369219"/>
                </a:cubicBezTo>
                <a:lnTo>
                  <a:pt x="1023937" y="1421607"/>
                </a:lnTo>
                <a:lnTo>
                  <a:pt x="1035844" y="1495425"/>
                </a:lnTo>
                <a:lnTo>
                  <a:pt x="1042987" y="1521619"/>
                </a:lnTo>
                <a:lnTo>
                  <a:pt x="1090612" y="1502569"/>
                </a:lnTo>
                <a:lnTo>
                  <a:pt x="1116806" y="1497807"/>
                </a:lnTo>
                <a:lnTo>
                  <a:pt x="1138237" y="1554957"/>
                </a:lnTo>
                <a:lnTo>
                  <a:pt x="1159669" y="1616869"/>
                </a:lnTo>
                <a:lnTo>
                  <a:pt x="1121569" y="1647825"/>
                </a:lnTo>
                <a:lnTo>
                  <a:pt x="1112044" y="1674019"/>
                </a:lnTo>
                <a:lnTo>
                  <a:pt x="1138237" y="1726407"/>
                </a:lnTo>
                <a:lnTo>
                  <a:pt x="1145381" y="1781175"/>
                </a:lnTo>
                <a:lnTo>
                  <a:pt x="1159669" y="1819275"/>
                </a:lnTo>
                <a:lnTo>
                  <a:pt x="1104900" y="1793082"/>
                </a:lnTo>
                <a:lnTo>
                  <a:pt x="1071562" y="1745457"/>
                </a:lnTo>
                <a:lnTo>
                  <a:pt x="1040606" y="1833563"/>
                </a:lnTo>
                <a:lnTo>
                  <a:pt x="1038225" y="1862138"/>
                </a:lnTo>
                <a:lnTo>
                  <a:pt x="1026319" y="1966913"/>
                </a:lnTo>
                <a:lnTo>
                  <a:pt x="1083469" y="2071688"/>
                </a:lnTo>
                <a:lnTo>
                  <a:pt x="1078706" y="2114550"/>
                </a:lnTo>
                <a:lnTo>
                  <a:pt x="1026319" y="2176463"/>
                </a:lnTo>
                <a:lnTo>
                  <a:pt x="981075" y="2240757"/>
                </a:lnTo>
                <a:lnTo>
                  <a:pt x="973931" y="2305050"/>
                </a:lnTo>
                <a:lnTo>
                  <a:pt x="926306" y="2364582"/>
                </a:lnTo>
                <a:lnTo>
                  <a:pt x="883444" y="2400300"/>
                </a:lnTo>
                <a:lnTo>
                  <a:pt x="864394" y="2414588"/>
                </a:lnTo>
                <a:lnTo>
                  <a:pt x="916781" y="2457450"/>
                </a:lnTo>
                <a:lnTo>
                  <a:pt x="928687" y="2471738"/>
                </a:lnTo>
                <a:lnTo>
                  <a:pt x="928687" y="2500313"/>
                </a:lnTo>
                <a:lnTo>
                  <a:pt x="897731" y="2505075"/>
                </a:lnTo>
                <a:lnTo>
                  <a:pt x="847725" y="2466975"/>
                </a:lnTo>
                <a:lnTo>
                  <a:pt x="819150" y="2474119"/>
                </a:lnTo>
                <a:lnTo>
                  <a:pt x="785812" y="2500313"/>
                </a:lnTo>
                <a:lnTo>
                  <a:pt x="735806" y="2531269"/>
                </a:lnTo>
                <a:lnTo>
                  <a:pt x="695325" y="2564607"/>
                </a:lnTo>
                <a:lnTo>
                  <a:pt x="654844" y="2588419"/>
                </a:lnTo>
                <a:lnTo>
                  <a:pt x="633412" y="2638425"/>
                </a:lnTo>
                <a:lnTo>
                  <a:pt x="609600" y="2655094"/>
                </a:lnTo>
                <a:lnTo>
                  <a:pt x="588169" y="2700338"/>
                </a:lnTo>
                <a:lnTo>
                  <a:pt x="578644" y="2733675"/>
                </a:lnTo>
                <a:lnTo>
                  <a:pt x="581025" y="2755107"/>
                </a:lnTo>
                <a:lnTo>
                  <a:pt x="581025" y="2781300"/>
                </a:lnTo>
                <a:lnTo>
                  <a:pt x="547687" y="2797969"/>
                </a:lnTo>
                <a:lnTo>
                  <a:pt x="504825" y="2821782"/>
                </a:lnTo>
                <a:lnTo>
                  <a:pt x="481012" y="2819400"/>
                </a:lnTo>
                <a:lnTo>
                  <a:pt x="450056" y="2869407"/>
                </a:lnTo>
                <a:lnTo>
                  <a:pt x="421481" y="2900363"/>
                </a:lnTo>
                <a:lnTo>
                  <a:pt x="378619" y="2850357"/>
                </a:lnTo>
                <a:lnTo>
                  <a:pt x="352425" y="2800350"/>
                </a:lnTo>
                <a:lnTo>
                  <a:pt x="311944" y="2788444"/>
                </a:lnTo>
                <a:lnTo>
                  <a:pt x="254794" y="2774157"/>
                </a:lnTo>
                <a:lnTo>
                  <a:pt x="254794" y="1269207"/>
                </a:lnTo>
                <a:lnTo>
                  <a:pt x="207169" y="1202532"/>
                </a:lnTo>
                <a:lnTo>
                  <a:pt x="130969" y="1157288"/>
                </a:lnTo>
                <a:lnTo>
                  <a:pt x="92869" y="1131094"/>
                </a:lnTo>
                <a:lnTo>
                  <a:pt x="4762" y="919163"/>
                </a:lnTo>
                <a:lnTo>
                  <a:pt x="0" y="912019"/>
                </a:lnTo>
                <a:lnTo>
                  <a:pt x="97631" y="652463"/>
                </a:lnTo>
                <a:lnTo>
                  <a:pt x="250031" y="404813"/>
                </a:lnTo>
                <a:cubicBezTo>
                  <a:pt x="248444" y="277813"/>
                  <a:pt x="246856" y="150813"/>
                  <a:pt x="233362" y="0"/>
                </a:cubicBezTo>
                <a:close/>
              </a:path>
            </a:pathLst>
          </a:custGeom>
          <a:pattFill prst="ltUpDiag">
            <a:fgClr>
              <a:srgbClr val="AC145A"/>
            </a:fgClr>
            <a:bgClr>
              <a:schemeClr val="bg1"/>
            </a:bgClr>
          </a:pattFill>
          <a:ln>
            <a:solidFill>
              <a:srgbClr val="6C1D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55B00A-3ED1-49AB-B142-90FA850313C1}"/>
              </a:ext>
            </a:extLst>
          </p:cNvPr>
          <p:cNvSpPr>
            <a:spLocks/>
          </p:cNvSpPr>
          <p:nvPr/>
        </p:nvSpPr>
        <p:spPr>
          <a:xfrm>
            <a:off x="8085992" y="3363176"/>
            <a:ext cx="353042" cy="185423"/>
          </a:xfrm>
          <a:prstGeom prst="rect">
            <a:avLst/>
          </a:prstGeom>
          <a:pattFill prst="ltUpDiag">
            <a:fgClr>
              <a:srgbClr val="AC145A"/>
            </a:fgClr>
            <a:bgClr>
              <a:schemeClr val="bg1"/>
            </a:bgClr>
          </a:pattFill>
          <a:ln>
            <a:solidFill>
              <a:srgbClr val="6C1D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E42100-2D2D-46E9-8AAF-56FC01BFC87E}"/>
              </a:ext>
            </a:extLst>
          </p:cNvPr>
          <p:cNvSpPr txBox="1"/>
          <p:nvPr/>
        </p:nvSpPr>
        <p:spPr>
          <a:xfrm>
            <a:off x="7991001" y="3529007"/>
            <a:ext cx="8410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0" kern="1200">
                <a:solidFill>
                  <a:srgbClr val="6C1D45"/>
                </a:solidFill>
                <a:effectLst/>
                <a:ea typeface="+mn-ea"/>
                <a:cs typeface="+mn-cs"/>
              </a:rPr>
              <a:t>Proposed Annexation Area </a:t>
            </a:r>
            <a:endParaRPr lang="en-US" sz="1000">
              <a:solidFill>
                <a:srgbClr val="6C1D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91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7991D-3D3F-48A4-9F09-C9930618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>
                <a:solidFill>
                  <a:srgbClr val="4B4F55"/>
                </a:solidFill>
                <a:cs typeface="Arial"/>
              </a:rPr>
              <a:t>The Consultation Process</a:t>
            </a:r>
            <a:br>
              <a:rPr lang="en-US" sz="2400">
                <a:solidFill>
                  <a:srgbClr val="4B4F55"/>
                </a:solidFill>
                <a:cs typeface="Arial"/>
              </a:rPr>
            </a:br>
            <a:endParaRPr lang="en-US">
              <a:solidFill>
                <a:srgbClr val="4B4F55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9D1FBE-00CA-42F2-963F-3472D4573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B63E6-1595-49DD-946C-2DD7DBDEF40D}" type="slidenum">
              <a:rPr lang="en-CA" smtClean="0"/>
              <a:pPr/>
              <a:t>9</a:t>
            </a:fld>
            <a:endParaRPr lang="en-CA"/>
          </a:p>
        </p:txBody>
      </p:sp>
      <p:pic>
        <p:nvPicPr>
          <p:cNvPr id="5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C782FED8-8055-F8B1-4344-FD142D90C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47" t="13928" r="7711" b="4134"/>
          <a:stretch/>
        </p:blipFill>
        <p:spPr>
          <a:xfrm>
            <a:off x="1015551" y="1104747"/>
            <a:ext cx="7183423" cy="530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43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92728-A1A3-414D-B570-490CE0D1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>
                <a:solidFill>
                  <a:srgbClr val="4B4F55"/>
                </a:solidFill>
                <a:cs typeface="Arial"/>
              </a:rPr>
              <a:t>Addressing Your Feedback</a:t>
            </a:r>
            <a:br>
              <a:rPr lang="en-US" sz="2400">
                <a:solidFill>
                  <a:srgbClr val="4B4F55"/>
                </a:solidFill>
                <a:cs typeface="Arial"/>
              </a:rPr>
            </a:br>
            <a:endParaRPr lang="en-US">
              <a:solidFill>
                <a:srgbClr val="4B4F55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772F27-ACEA-4450-BD7E-18608A4117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B63E6-1595-49DD-946C-2DD7DBDEF40D}" type="slidenum">
              <a:rPr lang="en-CA" smtClean="0"/>
              <a:pPr/>
              <a:t>10</a:t>
            </a:fld>
            <a:endParaRPr lang="en-CA"/>
          </a:p>
        </p:txBody>
      </p:sp>
      <p:pic>
        <p:nvPicPr>
          <p:cNvPr id="6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2C36CD4E-F757-48CF-F722-C8B15222E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46" t="9701" r="10192" b="9369"/>
          <a:stretch/>
        </p:blipFill>
        <p:spPr>
          <a:xfrm>
            <a:off x="998501" y="1134329"/>
            <a:ext cx="6998813" cy="537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58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53A8F-3BA8-4E47-B0D4-1CDFB00E2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Input Opportunities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27A18A-BADC-4E03-A666-DF317F71F9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BB63E6-1595-49DD-946C-2DD7DBDEF40D}" type="slidenum">
              <a:rPr lang="en-CA" smtClean="0"/>
              <a:pPr/>
              <a:t>11</a:t>
            </a:fld>
            <a:endParaRPr lang="en-CA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C1C2424-FC3B-5EF2-7ECA-C71FBE2C9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733002"/>
              </p:ext>
            </p:extLst>
          </p:nvPr>
        </p:nvGraphicFramePr>
        <p:xfrm>
          <a:off x="2073600" y="1612800"/>
          <a:ext cx="6760800" cy="48888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380400">
                  <a:extLst>
                    <a:ext uri="{9D8B030D-6E8A-4147-A177-3AD203B41FA5}">
                      <a16:colId xmlns:a16="http://schemas.microsoft.com/office/drawing/2014/main" val="298186526"/>
                    </a:ext>
                  </a:extLst>
                </a:gridCol>
                <a:gridCol w="3380400">
                  <a:extLst>
                    <a:ext uri="{9D8B030D-6E8A-4147-A177-3AD203B41FA5}">
                      <a16:colId xmlns:a16="http://schemas.microsoft.com/office/drawing/2014/main" val="3051418858"/>
                    </a:ext>
                  </a:extLst>
                </a:gridCol>
              </a:tblGrid>
              <a:tr h="4888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b="1" kern="100">
                          <a:effectLst/>
                          <a:latin typeface="+mj-lt"/>
                        </a:rPr>
                        <a:t>Respond to the questionnaire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Paper forms are available tonight, and can also be found at </a:t>
                      </a:r>
                      <a:r>
                        <a:rPr lang="en-CA" sz="1400" u="sng" kern="100">
                          <a:effectLst/>
                          <a:latin typeface="+mj-lt"/>
                          <a:hlinkClick r:id="rId3"/>
                        </a:rPr>
                        <a:t>calgary.ca/</a:t>
                      </a:r>
                      <a:r>
                        <a:rPr lang="en-CA" sz="1400" u="sng" kern="100" err="1">
                          <a:effectLst/>
                          <a:latin typeface="+mj-lt"/>
                          <a:hlinkClick r:id="rId3"/>
                        </a:rPr>
                        <a:t>fcla</a:t>
                      </a:r>
                      <a:endParaRPr lang="en-CA" sz="1400" kern="100">
                        <a:effectLst/>
                        <a:latin typeface="+mj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b="1" kern="100">
                          <a:effectLst/>
                          <a:latin typeface="+mj-lt"/>
                        </a:rPr>
                        <a:t>Open House #2 (date to be confirmed)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Facilitated discussions to collect issues and concerns on the annexation and provide an update on the progress of negotiations.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b="1" kern="100">
                          <a:effectLst/>
                          <a:latin typeface="+mj-lt"/>
                        </a:rPr>
                        <a:t>Focus groups (to be determined)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The City and County may hold focus groups on specific topics (e.g. servicing, property taxes, etc.)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None/>
                        <a:tabLst>
                          <a:tab pos="457200" algn="l"/>
                        </a:tabLs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 </a:t>
                      </a:r>
                      <a:endParaRPr lang="en-CA" sz="1400" kern="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b="1" kern="100">
                          <a:effectLst/>
                          <a:latin typeface="+mj-lt"/>
                        </a:rPr>
                        <a:t>One-on-one meetings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The City and County may meet with those who are impacted by the annexation to understand issues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b="1" kern="100">
                          <a:effectLst/>
                          <a:latin typeface="+mj-lt"/>
                        </a:rPr>
                        <a:t>Email the project contacts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Natalia Zoldak - </a:t>
                      </a:r>
                      <a:r>
                        <a:rPr lang="en-CA" sz="1400" u="sng" kern="100">
                          <a:effectLst/>
                          <a:latin typeface="+mj-lt"/>
                          <a:hlinkClick r:id="rId4"/>
                        </a:rPr>
                        <a:t>foothillsannexation@calgary.ca</a:t>
                      </a:r>
                      <a:endParaRPr lang="en-CA" sz="1400" kern="100">
                        <a:effectLst/>
                        <a:latin typeface="+mj-lt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Julie McLean - </a:t>
                      </a:r>
                      <a:r>
                        <a:rPr lang="en-CA" sz="1400" u="sng" kern="100">
                          <a:effectLst/>
                          <a:latin typeface="+mj-lt"/>
                          <a:hlinkClick r:id="rId5"/>
                        </a:rPr>
                        <a:t>julie.mclean@foothillscountyab.ca</a:t>
                      </a:r>
                      <a:endParaRPr lang="en-CA" sz="1400" kern="100">
                        <a:effectLst/>
                        <a:latin typeface="+mj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kern="100">
                          <a:effectLst/>
                          <a:latin typeface="+mj-lt"/>
                        </a:rPr>
                        <a:t> </a:t>
                      </a:r>
                      <a:endParaRPr lang="en-CA" sz="1400" kern="1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6300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240433"/>
      </p:ext>
    </p:extLst>
  </p:cSld>
  <p:clrMapOvr>
    <a:masterClrMapping/>
  </p:clrMapOvr>
</p:sld>
</file>

<file path=ppt/theme/theme1.xml><?xml version="1.0" encoding="utf-8"?>
<a:theme xmlns:a="http://schemas.openxmlformats.org/drawingml/2006/main" name="The City of Calgary">
  <a:themeElements>
    <a:clrScheme name="City of Calgary">
      <a:dk1>
        <a:srgbClr val="4B4F55"/>
      </a:dk1>
      <a:lt1>
        <a:srgbClr val="FFFFFF"/>
      </a:lt1>
      <a:dk2>
        <a:srgbClr val="000000"/>
      </a:dk2>
      <a:lt2>
        <a:srgbClr val="C8102E"/>
      </a:lt2>
      <a:accent1>
        <a:srgbClr val="E57150"/>
      </a:accent1>
      <a:accent2>
        <a:srgbClr val="FFC650"/>
      </a:accent2>
      <a:accent3>
        <a:srgbClr val="4C8C2B"/>
      </a:accent3>
      <a:accent4>
        <a:srgbClr val="0085AD"/>
      </a:accent4>
      <a:accent5>
        <a:srgbClr val="003865"/>
      </a:accent5>
      <a:accent6>
        <a:srgbClr val="642F6C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42F6C"/>
        </a:solidFill>
        <a:ln>
          <a:solidFill>
            <a:srgbClr val="3C1053"/>
          </a:solidFill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2-0019221 - ADV-12977 - CFOD - Council - Presentation Template_standard_FP.pptx" id="{F6186002-013B-BA49-949B-840F72A55A1D}" vid="{6F35B4EC-5BAD-AE40-A605-AB2F2A203F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EFD2A547A5FF48A7C5C4F894F65D10" ma:contentTypeVersion="12" ma:contentTypeDescription="Create a new document." ma:contentTypeScope="" ma:versionID="0f059ca13d9d59018fed655c65ecbe83">
  <xsd:schema xmlns:xsd="http://www.w3.org/2001/XMLSchema" xmlns:xs="http://www.w3.org/2001/XMLSchema" xmlns:p="http://schemas.microsoft.com/office/2006/metadata/properties" xmlns:ns2="3329720e-47f8-4772-992a-ce2b5fe170f7" xmlns:ns3="6be0fafc-2f6c-46f8-97cb-8705b5f5ce13" targetNamespace="http://schemas.microsoft.com/office/2006/metadata/properties" ma:root="true" ma:fieldsID="45153229636ee281a4c742d6eea8695d" ns2:_="" ns3:_="">
    <xsd:import namespace="3329720e-47f8-4772-992a-ce2b5fe170f7"/>
    <xsd:import namespace="6be0fafc-2f6c-46f8-97cb-8705b5f5ce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29720e-47f8-4772-992a-ce2b5fe170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41d824f-8fcb-403c-8eb0-24d834084a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e0fafc-2f6c-46f8-97cb-8705b5f5ce1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5ee59fcd-94d6-450c-b1a7-5628e27e9598}" ma:internalName="TaxCatchAll" ma:showField="CatchAllData" ma:web="6be0fafc-2f6c-46f8-97cb-8705b5f5ce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e0fafc-2f6c-46f8-97cb-8705b5f5ce13" xsi:nil="true"/>
    <lcf76f155ced4ddcb4097134ff3c332f xmlns="3329720e-47f8-4772-992a-ce2b5fe170f7">
      <Terms xmlns="http://schemas.microsoft.com/office/infopath/2007/PartnerControls"/>
    </lcf76f155ced4ddcb4097134ff3c332f>
    <SharedWithUsers xmlns="6be0fafc-2f6c-46f8-97cb-8705b5f5ce13">
      <UserInfo>
        <DisplayName>Holz, Karen L.</DisplayName>
        <AccountId>52</AccountId>
        <AccountType/>
      </UserInfo>
      <UserInfo>
        <DisplayName>Kassa, Sara</DisplayName>
        <AccountId>20</AccountId>
        <AccountType/>
      </UserInfo>
      <UserInfo>
        <DisplayName>McHugh, Pamela</DisplayName>
        <AccountId>15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1530E4-6BD0-40DD-BA01-C5136DAF80B6}">
  <ds:schemaRefs>
    <ds:schemaRef ds:uri="3329720e-47f8-4772-992a-ce2b5fe170f7"/>
    <ds:schemaRef ds:uri="6be0fafc-2f6c-46f8-97cb-8705b5f5ce1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8877FC9-DD4C-4629-BB35-9EFA2909A2A1}">
  <ds:schemaRefs>
    <ds:schemaRef ds:uri="3329720e-47f8-4772-992a-ce2b5fe170f7"/>
    <ds:schemaRef ds:uri="6be0fafc-2f6c-46f8-97cb-8705b5f5ce1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E198828-4DEF-4398-B6F0-0A040F2497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Corporate-PowerPoint-Template-standard-width</Template>
  <TotalTime>2</TotalTime>
  <Words>470</Words>
  <Application>Microsoft Office PowerPoint</Application>
  <PresentationFormat>On-screen Show (4:3)</PresentationFormat>
  <Paragraphs>95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The City of Calgary</vt:lpstr>
      <vt:lpstr>Open House and Information Session</vt:lpstr>
      <vt:lpstr>Presentation Outline</vt:lpstr>
      <vt:lpstr>Tonight’s Objectives</vt:lpstr>
      <vt:lpstr>Annexation Process</vt:lpstr>
      <vt:lpstr>Background</vt:lpstr>
      <vt:lpstr>PowerPoint Presentation</vt:lpstr>
      <vt:lpstr>Calgary's Reasons for Annexation </vt:lpstr>
      <vt:lpstr>PowerPoint Presentation</vt:lpstr>
      <vt:lpstr>The Consultation Process </vt:lpstr>
      <vt:lpstr>Addressing Your Feedback </vt:lpstr>
      <vt:lpstr>Input Opportunities</vt:lpstr>
    </vt:vector>
  </TitlesOfParts>
  <Company>City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Zoldak, Natalia M.</dc:creator>
  <cp:lastModifiedBy>Samardzic, Adis</cp:lastModifiedBy>
  <cp:revision>5</cp:revision>
  <cp:lastPrinted>2022-10-27T22:21:06Z</cp:lastPrinted>
  <dcterms:created xsi:type="dcterms:W3CDTF">2022-05-03T02:36:52Z</dcterms:created>
  <dcterms:modified xsi:type="dcterms:W3CDTF">2023-04-27T18:55:07Z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0x0101006FEFD2A547A5FF48A7C5C4F894F65D10</vt:lpwstr>
  </property>
  <property fmtid="{D5CDD505-2E9C-101B-9397-08002B2CF9AE}" pid="3" name="MediaServiceImageTags">
    <vt:lpwstr/>
  </property>
</Properties>
</file>